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65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85" r:id="rId11"/>
    <p:sldId id="327" r:id="rId12"/>
    <p:sldId id="328" r:id="rId13"/>
    <p:sldId id="329" r:id="rId14"/>
    <p:sldId id="341" r:id="rId15"/>
    <p:sldId id="342" r:id="rId16"/>
    <p:sldId id="340" r:id="rId17"/>
    <p:sldId id="333" r:id="rId18"/>
    <p:sldId id="330" r:id="rId19"/>
    <p:sldId id="331" r:id="rId20"/>
    <p:sldId id="344" r:id="rId21"/>
    <p:sldId id="345" r:id="rId22"/>
    <p:sldId id="334" r:id="rId23"/>
    <p:sldId id="346" r:id="rId24"/>
    <p:sldId id="347" r:id="rId25"/>
    <p:sldId id="348" r:id="rId26"/>
    <p:sldId id="332" r:id="rId27"/>
    <p:sldId id="336" r:id="rId28"/>
    <p:sldId id="337" r:id="rId29"/>
    <p:sldId id="343" r:id="rId30"/>
    <p:sldId id="352" r:id="rId31"/>
    <p:sldId id="338" r:id="rId32"/>
    <p:sldId id="351" r:id="rId33"/>
    <p:sldId id="350" r:id="rId34"/>
    <p:sldId id="349" r:id="rId35"/>
    <p:sldId id="314" r:id="rId36"/>
    <p:sldId id="353" r:id="rId37"/>
    <p:sldId id="355" r:id="rId38"/>
    <p:sldId id="356" r:id="rId39"/>
    <p:sldId id="358" r:id="rId40"/>
    <p:sldId id="325" r:id="rId41"/>
    <p:sldId id="359" r:id="rId42"/>
    <p:sldId id="361" r:id="rId43"/>
    <p:sldId id="360" r:id="rId44"/>
    <p:sldId id="362" r:id="rId45"/>
    <p:sldId id="364" r:id="rId46"/>
    <p:sldId id="365" r:id="rId47"/>
    <p:sldId id="363" r:id="rId48"/>
    <p:sldId id="326" r:id="rId49"/>
    <p:sldId id="366" r:id="rId50"/>
    <p:sldId id="367" r:id="rId51"/>
    <p:sldId id="369" r:id="rId52"/>
    <p:sldId id="371" r:id="rId53"/>
    <p:sldId id="372" r:id="rId54"/>
    <p:sldId id="272" r:id="rId55"/>
    <p:sldId id="292" r:id="rId56"/>
    <p:sldId id="323" r:id="rId57"/>
    <p:sldId id="373" r:id="rId58"/>
    <p:sldId id="274" r:id="rId59"/>
    <p:sldId id="279" r:id="rId60"/>
    <p:sldId id="281" r:id="rId61"/>
    <p:sldId id="282" r:id="rId62"/>
    <p:sldId id="283" r:id="rId63"/>
    <p:sldId id="284" r:id="rId64"/>
  </p:sldIdLst>
  <p:sldSz cx="12192000" cy="6858000"/>
  <p:notesSz cx="6858000" cy="9144000"/>
  <p:embeddedFontLst>
    <p:embeddedFont>
      <p:font typeface="Roboto" panose="020B0604020202020204" charset="0"/>
      <p:regular r:id="rId66"/>
      <p:bold r:id="rId67"/>
      <p:italic r:id="rId68"/>
      <p:boldItalic r:id="rId69"/>
    </p:embeddedFont>
    <p:embeddedFont>
      <p:font typeface="Cambria Math" panose="02040503050406030204" pitchFamily="18" charset="0"/>
      <p:regular r:id="rId70"/>
    </p:embeddedFont>
    <p:embeddedFont>
      <p:font typeface="Calibri" panose="020F0502020204030204" pitchFamily="34" charset="0"/>
      <p:regular r:id="rId71"/>
      <p:bold r:id="rId72"/>
      <p:italic r:id="rId73"/>
      <p:boldItalic r:id="rId7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834" autoAdjust="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font" Target="fonts/font3.fntdata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1.fntdata"/><Relationship Id="rId7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73" Type="http://schemas.openxmlformats.org/officeDocument/2006/relationships/font" Target="fonts/font8.fntdata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4.fntdata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5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image" Target="../media/image20.wmf"/><Relationship Id="rId1" Type="http://schemas.openxmlformats.org/officeDocument/2006/relationships/image" Target="../media/image23.wmf"/><Relationship Id="rId4" Type="http://schemas.openxmlformats.org/officeDocument/2006/relationships/image" Target="../media/image25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image" Target="../media/image20.wmf"/><Relationship Id="rId1" Type="http://schemas.openxmlformats.org/officeDocument/2006/relationships/image" Target="../media/image26.wmf"/><Relationship Id="rId4" Type="http://schemas.openxmlformats.org/officeDocument/2006/relationships/image" Target="../media/image25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image" Target="../media/image28.wmf"/><Relationship Id="rId1" Type="http://schemas.openxmlformats.org/officeDocument/2006/relationships/image" Target="../media/image27.w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image" Target="../media/image28.wmf"/><Relationship Id="rId1" Type="http://schemas.openxmlformats.org/officeDocument/2006/relationships/image" Target="../media/image27.w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.wmf"/><Relationship Id="rId1" Type="http://schemas.openxmlformats.org/officeDocument/2006/relationships/image" Target="../media/image27.w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w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wmf"/><Relationship Id="rId1" Type="http://schemas.openxmlformats.org/officeDocument/2006/relationships/image" Target="../media/image32.w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image" Target="../media/image34.wmf"/><Relationship Id="rId1" Type="http://schemas.openxmlformats.org/officeDocument/2006/relationships/image" Target="../media/image32.w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wmf"/><Relationship Id="rId2" Type="http://schemas.openxmlformats.org/officeDocument/2006/relationships/image" Target="../media/image35.wmf"/><Relationship Id="rId1" Type="http://schemas.openxmlformats.org/officeDocument/2006/relationships/image" Target="../media/image32.wmf"/><Relationship Id="rId4" Type="http://schemas.openxmlformats.org/officeDocument/2006/relationships/image" Target="../media/image36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wmf"/><Relationship Id="rId1" Type="http://schemas.openxmlformats.org/officeDocument/2006/relationships/image" Target="../media/image14.w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38.wmf"/><Relationship Id="rId1" Type="http://schemas.openxmlformats.org/officeDocument/2006/relationships/image" Target="../media/image37.w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wmf"/><Relationship Id="rId2" Type="http://schemas.openxmlformats.org/officeDocument/2006/relationships/image" Target="../media/image38.wmf"/><Relationship Id="rId1" Type="http://schemas.openxmlformats.org/officeDocument/2006/relationships/image" Target="../media/image37.w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wmf"/><Relationship Id="rId2" Type="http://schemas.openxmlformats.org/officeDocument/2006/relationships/image" Target="../media/image40.wmf"/><Relationship Id="rId1" Type="http://schemas.openxmlformats.org/officeDocument/2006/relationships/image" Target="../media/image37.w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wmf"/><Relationship Id="rId2" Type="http://schemas.openxmlformats.org/officeDocument/2006/relationships/image" Target="../media/image40.wmf"/><Relationship Id="rId1" Type="http://schemas.openxmlformats.org/officeDocument/2006/relationships/image" Target="../media/image37.wmf"/><Relationship Id="rId4" Type="http://schemas.openxmlformats.org/officeDocument/2006/relationships/image" Target="../media/image41.w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wmf"/><Relationship Id="rId2" Type="http://schemas.openxmlformats.org/officeDocument/2006/relationships/image" Target="../media/image40.wmf"/><Relationship Id="rId1" Type="http://schemas.openxmlformats.org/officeDocument/2006/relationships/image" Target="../media/image37.wmf"/><Relationship Id="rId5" Type="http://schemas.openxmlformats.org/officeDocument/2006/relationships/image" Target="../media/image39.wmf"/><Relationship Id="rId4" Type="http://schemas.openxmlformats.org/officeDocument/2006/relationships/image" Target="../media/image41.w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w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43.wmf"/><Relationship Id="rId1" Type="http://schemas.openxmlformats.org/officeDocument/2006/relationships/image" Target="../media/image42.w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image" Target="../media/image44.wmf"/><Relationship Id="rId1" Type="http://schemas.openxmlformats.org/officeDocument/2006/relationships/image" Target="../media/image42.w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image" Target="../media/image44.wmf"/><Relationship Id="rId1" Type="http://schemas.openxmlformats.org/officeDocument/2006/relationships/image" Target="../media/image42.wmf"/><Relationship Id="rId4" Type="http://schemas.openxmlformats.org/officeDocument/2006/relationships/image" Target="../media/image45.w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image" Target="../media/image44.wmf"/><Relationship Id="rId1" Type="http://schemas.openxmlformats.org/officeDocument/2006/relationships/image" Target="../media/image42.wmf"/><Relationship Id="rId5" Type="http://schemas.openxmlformats.org/officeDocument/2006/relationships/image" Target="../media/image46.wmf"/><Relationship Id="rId4" Type="http://schemas.openxmlformats.org/officeDocument/2006/relationships/image" Target="../media/image45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image" Target="../media/image13.wmf"/><Relationship Id="rId1" Type="http://schemas.openxmlformats.org/officeDocument/2006/relationships/image" Target="../media/image17.w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w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.wmf"/><Relationship Id="rId1" Type="http://schemas.openxmlformats.org/officeDocument/2006/relationships/image" Target="../media/image47.w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wmf"/><Relationship Id="rId2" Type="http://schemas.openxmlformats.org/officeDocument/2006/relationships/image" Target="../media/image48.wmf"/><Relationship Id="rId1" Type="http://schemas.openxmlformats.org/officeDocument/2006/relationships/image" Target="../media/image47.w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wmf"/><Relationship Id="rId2" Type="http://schemas.openxmlformats.org/officeDocument/2006/relationships/image" Target="../media/image48.wmf"/><Relationship Id="rId1" Type="http://schemas.openxmlformats.org/officeDocument/2006/relationships/image" Target="../media/image47.wmf"/><Relationship Id="rId4" Type="http://schemas.openxmlformats.org/officeDocument/2006/relationships/image" Target="../media/image50.w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w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wmf"/><Relationship Id="rId1" Type="http://schemas.openxmlformats.org/officeDocument/2006/relationships/image" Target="../media/image51.w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3.wmf"/><Relationship Id="rId2" Type="http://schemas.openxmlformats.org/officeDocument/2006/relationships/image" Target="../media/image52.wmf"/><Relationship Id="rId1" Type="http://schemas.openxmlformats.org/officeDocument/2006/relationships/image" Target="../media/image51.w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3.wmf"/><Relationship Id="rId2" Type="http://schemas.openxmlformats.org/officeDocument/2006/relationships/image" Target="../media/image52.wmf"/><Relationship Id="rId1" Type="http://schemas.openxmlformats.org/officeDocument/2006/relationships/image" Target="../media/image51.wmf"/><Relationship Id="rId5" Type="http://schemas.openxmlformats.org/officeDocument/2006/relationships/image" Target="../media/image55.wmf"/><Relationship Id="rId4" Type="http://schemas.openxmlformats.org/officeDocument/2006/relationships/image" Target="../media/image54.w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53.wmf"/><Relationship Id="rId2" Type="http://schemas.openxmlformats.org/officeDocument/2006/relationships/image" Target="../media/image52.wmf"/><Relationship Id="rId1" Type="http://schemas.openxmlformats.org/officeDocument/2006/relationships/image" Target="../media/image51.wmf"/><Relationship Id="rId6" Type="http://schemas.openxmlformats.org/officeDocument/2006/relationships/image" Target="../media/image55.wmf"/><Relationship Id="rId5" Type="http://schemas.openxmlformats.org/officeDocument/2006/relationships/image" Target="../media/image56.wmf"/><Relationship Id="rId4" Type="http://schemas.openxmlformats.org/officeDocument/2006/relationships/image" Target="../media/image54.w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wmf"/><Relationship Id="rId2" Type="http://schemas.openxmlformats.org/officeDocument/2006/relationships/image" Target="../media/image59.wmf"/><Relationship Id="rId1" Type="http://schemas.openxmlformats.org/officeDocument/2006/relationships/image" Target="../media/image37.wmf"/><Relationship Id="rId4" Type="http://schemas.openxmlformats.org/officeDocument/2006/relationships/image" Target="../media/image60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image" Target="../media/image20.wmf"/><Relationship Id="rId1" Type="http://schemas.openxmlformats.org/officeDocument/2006/relationships/image" Target="../media/image19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image" Target="../media/image20.wmf"/><Relationship Id="rId1" Type="http://schemas.openxmlformats.org/officeDocument/2006/relationships/image" Target="../media/image19.wmf"/><Relationship Id="rId4" Type="http://schemas.openxmlformats.org/officeDocument/2006/relationships/image" Target="../media/image18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image" Target="../media/image20.wmf"/><Relationship Id="rId1" Type="http://schemas.openxmlformats.org/officeDocument/2006/relationships/image" Target="../media/image19.wmf"/><Relationship Id="rId4" Type="http://schemas.openxmlformats.org/officeDocument/2006/relationships/image" Target="../media/image18.w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wmf"/><Relationship Id="rId1" Type="http://schemas.openxmlformats.org/officeDocument/2006/relationships/image" Target="../media/image22.wmf"/></Relationships>
</file>

<file path=ppt/media/image1.png>
</file>

<file path=ppt/media/image10.png>
</file>

<file path=ppt/media/image11.png>
</file>

<file path=ppt/media/image12.wmf>
</file>

<file path=ppt/media/image13.wmf>
</file>

<file path=ppt/media/image14.wmf>
</file>

<file path=ppt/media/image15.png>
</file>

<file path=ppt/media/image16.png>
</file>

<file path=ppt/media/image17.wmf>
</file>

<file path=ppt/media/image18.wmf>
</file>

<file path=ppt/media/image19.wmf>
</file>

<file path=ppt/media/image2.jp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png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jpg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png>
</file>

<file path=ppt/media/image58.png>
</file>

<file path=ppt/media/image59.wmf>
</file>

<file path=ppt/media/image6.png>
</file>

<file path=ppt/media/image60.wmf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0319237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3" name="Google Shape;31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4" name="Google Shape;31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4801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9832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3914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979468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9500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62720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3334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11205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656325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492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2982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3" name="Google Shape;3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341603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70433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813935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025037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474467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09947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65620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11076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68292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424955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015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0" name="Google Shape;33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31" name="Google Shape;33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539856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91855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359500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33164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442350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42894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90686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71591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668538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7196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4756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051789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400265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4323901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250304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602883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559470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217969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807282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506973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8432722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3065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1" name="Google Shape;35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5895666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488834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702416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671005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2362500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483072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958007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426442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1" name="Google Shape;4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809823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524" name="Google Shape;52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4535793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03" name="Google Shape;60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93532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1" name="Google Shape;36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7117785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29" name="Google Shape;62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8693968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804681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62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5" name="Google Shape;655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56" name="Google Shape;656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364073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63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4" name="Google Shape;664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65" name="Google Shape;665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9087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2" name="Google Shape;41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78116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8" name="Google Shape;42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54683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9280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notesSlide" Target="../notesSlides/notesSlide13.xml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notesSlide" Target="../notesSlides/notesSlide14.xml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3.bin"/><Relationship Id="rId10" Type="http://schemas.openxmlformats.org/officeDocument/2006/relationships/image" Target="../media/image16.png"/><Relationship Id="rId4" Type="http://schemas.openxmlformats.org/officeDocument/2006/relationships/image" Target="../media/image2.jpg"/><Relationship Id="rId9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notesSlide" Target="../notesSlides/notesSlide15.xml"/><Relationship Id="rId7" Type="http://schemas.openxmlformats.org/officeDocument/2006/relationships/oleObject" Target="../embeddings/oleObject6.bin"/><Relationship Id="rId12" Type="http://schemas.openxmlformats.org/officeDocument/2006/relationships/image" Target="../media/image18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7.wmf"/><Relationship Id="rId11" Type="http://schemas.openxmlformats.org/officeDocument/2006/relationships/oleObject" Target="../embeddings/oleObject7.bin"/><Relationship Id="rId5" Type="http://schemas.openxmlformats.org/officeDocument/2006/relationships/oleObject" Target="../embeddings/oleObject5.bin"/><Relationship Id="rId10" Type="http://schemas.openxmlformats.org/officeDocument/2006/relationships/image" Target="../media/image16.png"/><Relationship Id="rId4" Type="http://schemas.openxmlformats.org/officeDocument/2006/relationships/image" Target="../media/image2.jpg"/><Relationship Id="rId9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8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8.w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2.jp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notesSlide" Target="../notesSlides/notesSlide19.xml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10.bin"/><Relationship Id="rId10" Type="http://schemas.openxmlformats.org/officeDocument/2006/relationships/image" Target="../media/image18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1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notesSlide" Target="../notesSlides/notesSlide20.xml"/><Relationship Id="rId7" Type="http://schemas.openxmlformats.org/officeDocument/2006/relationships/oleObject" Target="../embeddings/oleObject14.bin"/><Relationship Id="rId12" Type="http://schemas.openxmlformats.org/officeDocument/2006/relationships/image" Target="../media/image18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9.wmf"/><Relationship Id="rId11" Type="http://schemas.openxmlformats.org/officeDocument/2006/relationships/oleObject" Target="../embeddings/oleObject16.bin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21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15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notesSlide" Target="../notesSlides/notesSlide21.xml"/><Relationship Id="rId7" Type="http://schemas.openxmlformats.org/officeDocument/2006/relationships/oleObject" Target="../embeddings/oleObject18.bin"/><Relationship Id="rId12" Type="http://schemas.openxmlformats.org/officeDocument/2006/relationships/image" Target="../media/image18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9.wmf"/><Relationship Id="rId11" Type="http://schemas.openxmlformats.org/officeDocument/2006/relationships/oleObject" Target="../embeddings/oleObject20.bin"/><Relationship Id="rId5" Type="http://schemas.openxmlformats.org/officeDocument/2006/relationships/oleObject" Target="../embeddings/oleObject17.bin"/><Relationship Id="rId10" Type="http://schemas.openxmlformats.org/officeDocument/2006/relationships/image" Target="../media/image21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19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notesSlide" Target="../notesSlides/notesSlide23.xml"/><Relationship Id="rId7" Type="http://schemas.openxmlformats.org/officeDocument/2006/relationships/oleObject" Target="../embeddings/oleObject2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2.wmf"/><Relationship Id="rId5" Type="http://schemas.openxmlformats.org/officeDocument/2006/relationships/oleObject" Target="../embeddings/oleObject21.bin"/><Relationship Id="rId4" Type="http://schemas.openxmlformats.org/officeDocument/2006/relationships/image" Target="../media/image2.jp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notesSlide" Target="../notesSlides/notesSlide24.xml"/><Relationship Id="rId7" Type="http://schemas.openxmlformats.org/officeDocument/2006/relationships/oleObject" Target="../embeddings/oleObject24.bin"/><Relationship Id="rId12" Type="http://schemas.openxmlformats.org/officeDocument/2006/relationships/image" Target="../media/image25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3.wmf"/><Relationship Id="rId11" Type="http://schemas.openxmlformats.org/officeDocument/2006/relationships/oleObject" Target="../embeddings/oleObject26.bin"/><Relationship Id="rId5" Type="http://schemas.openxmlformats.org/officeDocument/2006/relationships/oleObject" Target="../embeddings/oleObject23.bin"/><Relationship Id="rId10" Type="http://schemas.openxmlformats.org/officeDocument/2006/relationships/image" Target="../media/image24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25.bin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notesSlide" Target="../notesSlides/notesSlide25.xml"/><Relationship Id="rId7" Type="http://schemas.openxmlformats.org/officeDocument/2006/relationships/oleObject" Target="../embeddings/oleObject28.bin"/><Relationship Id="rId12" Type="http://schemas.openxmlformats.org/officeDocument/2006/relationships/image" Target="../media/image25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6.wmf"/><Relationship Id="rId11" Type="http://schemas.openxmlformats.org/officeDocument/2006/relationships/oleObject" Target="../embeddings/oleObject30.bin"/><Relationship Id="rId5" Type="http://schemas.openxmlformats.org/officeDocument/2006/relationships/oleObject" Target="../embeddings/oleObject27.bin"/><Relationship Id="rId10" Type="http://schemas.openxmlformats.org/officeDocument/2006/relationships/image" Target="../media/image24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29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7.wmf"/><Relationship Id="rId5" Type="http://schemas.openxmlformats.org/officeDocument/2006/relationships/oleObject" Target="../embeddings/oleObject31.bin"/><Relationship Id="rId4" Type="http://schemas.openxmlformats.org/officeDocument/2006/relationships/image" Target="../media/image2.jp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3" Type="http://schemas.openxmlformats.org/officeDocument/2006/relationships/notesSlide" Target="../notesSlides/notesSlide28.xml"/><Relationship Id="rId7" Type="http://schemas.openxmlformats.org/officeDocument/2006/relationships/oleObject" Target="../embeddings/oleObject3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7.wmf"/><Relationship Id="rId5" Type="http://schemas.openxmlformats.org/officeDocument/2006/relationships/oleObject" Target="../embeddings/oleObject32.bin"/><Relationship Id="rId10" Type="http://schemas.openxmlformats.org/officeDocument/2006/relationships/image" Target="../media/image29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34.bin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wmf"/><Relationship Id="rId3" Type="http://schemas.openxmlformats.org/officeDocument/2006/relationships/notesSlide" Target="../notesSlides/notesSlide29.xml"/><Relationship Id="rId7" Type="http://schemas.openxmlformats.org/officeDocument/2006/relationships/oleObject" Target="../embeddings/oleObject3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7.wmf"/><Relationship Id="rId5" Type="http://schemas.openxmlformats.org/officeDocument/2006/relationships/oleObject" Target="../embeddings/oleObject35.bin"/><Relationship Id="rId10" Type="http://schemas.openxmlformats.org/officeDocument/2006/relationships/image" Target="../media/image29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37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9.bin"/><Relationship Id="rId3" Type="http://schemas.openxmlformats.org/officeDocument/2006/relationships/notesSlide" Target="../notesSlides/notesSlide30.xml"/><Relationship Id="rId7" Type="http://schemas.openxmlformats.org/officeDocument/2006/relationships/image" Target="../media/image31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7.wmf"/><Relationship Id="rId5" Type="http://schemas.openxmlformats.org/officeDocument/2006/relationships/oleObject" Target="../embeddings/oleObject38.bin"/><Relationship Id="rId4" Type="http://schemas.openxmlformats.org/officeDocument/2006/relationships/image" Target="../media/image2.jpg"/><Relationship Id="rId9" Type="http://schemas.openxmlformats.org/officeDocument/2006/relationships/image" Target="../media/image30.w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32.wmf"/><Relationship Id="rId5" Type="http://schemas.openxmlformats.org/officeDocument/2006/relationships/oleObject" Target="../embeddings/oleObject40.bin"/><Relationship Id="rId4" Type="http://schemas.openxmlformats.org/officeDocument/2006/relationships/image" Target="../media/image2.jp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wmf"/><Relationship Id="rId3" Type="http://schemas.openxmlformats.org/officeDocument/2006/relationships/notesSlide" Target="../notesSlides/notesSlide32.xml"/><Relationship Id="rId7" Type="http://schemas.openxmlformats.org/officeDocument/2006/relationships/oleObject" Target="../embeddings/oleObject4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32.wmf"/><Relationship Id="rId5" Type="http://schemas.openxmlformats.org/officeDocument/2006/relationships/oleObject" Target="../embeddings/oleObject41.bin"/><Relationship Id="rId4" Type="http://schemas.openxmlformats.org/officeDocument/2006/relationships/image" Target="../media/image2.jp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wmf"/><Relationship Id="rId3" Type="http://schemas.openxmlformats.org/officeDocument/2006/relationships/notesSlide" Target="../notesSlides/notesSlide33.xml"/><Relationship Id="rId7" Type="http://schemas.openxmlformats.org/officeDocument/2006/relationships/oleObject" Target="../embeddings/oleObject4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32.wmf"/><Relationship Id="rId5" Type="http://schemas.openxmlformats.org/officeDocument/2006/relationships/oleObject" Target="../embeddings/oleObject43.bin"/><Relationship Id="rId10" Type="http://schemas.openxmlformats.org/officeDocument/2006/relationships/image" Target="../media/image33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45.bin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wmf"/><Relationship Id="rId3" Type="http://schemas.openxmlformats.org/officeDocument/2006/relationships/notesSlide" Target="../notesSlides/notesSlide34.xml"/><Relationship Id="rId7" Type="http://schemas.openxmlformats.org/officeDocument/2006/relationships/oleObject" Target="../embeddings/oleObject47.bin"/><Relationship Id="rId12" Type="http://schemas.openxmlformats.org/officeDocument/2006/relationships/image" Target="../media/image36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32.wmf"/><Relationship Id="rId11" Type="http://schemas.openxmlformats.org/officeDocument/2006/relationships/oleObject" Target="../embeddings/oleObject49.bin"/><Relationship Id="rId5" Type="http://schemas.openxmlformats.org/officeDocument/2006/relationships/oleObject" Target="../embeddings/oleObject46.bin"/><Relationship Id="rId10" Type="http://schemas.openxmlformats.org/officeDocument/2006/relationships/image" Target="../media/image33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48.bin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wmf"/><Relationship Id="rId3" Type="http://schemas.openxmlformats.org/officeDocument/2006/relationships/notesSlide" Target="../notesSlides/notesSlide35.xml"/><Relationship Id="rId7" Type="http://schemas.openxmlformats.org/officeDocument/2006/relationships/oleObject" Target="../embeddings/oleObject5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37.wmf"/><Relationship Id="rId5" Type="http://schemas.openxmlformats.org/officeDocument/2006/relationships/oleObject" Target="../embeddings/oleObject50.bin"/><Relationship Id="rId4" Type="http://schemas.openxmlformats.org/officeDocument/2006/relationships/image" Target="../media/image2.jp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wmf"/><Relationship Id="rId3" Type="http://schemas.openxmlformats.org/officeDocument/2006/relationships/notesSlide" Target="../notesSlides/notesSlide36.xml"/><Relationship Id="rId7" Type="http://schemas.openxmlformats.org/officeDocument/2006/relationships/oleObject" Target="../embeddings/oleObject5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37.wmf"/><Relationship Id="rId5" Type="http://schemas.openxmlformats.org/officeDocument/2006/relationships/oleObject" Target="../embeddings/oleObject52.bin"/><Relationship Id="rId10" Type="http://schemas.openxmlformats.org/officeDocument/2006/relationships/image" Target="../media/image39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54.bin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wmf"/><Relationship Id="rId3" Type="http://schemas.openxmlformats.org/officeDocument/2006/relationships/notesSlide" Target="../notesSlides/notesSlide37.xml"/><Relationship Id="rId7" Type="http://schemas.openxmlformats.org/officeDocument/2006/relationships/oleObject" Target="../embeddings/oleObject5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37.wmf"/><Relationship Id="rId5" Type="http://schemas.openxmlformats.org/officeDocument/2006/relationships/oleObject" Target="../embeddings/oleObject55.bin"/><Relationship Id="rId10" Type="http://schemas.openxmlformats.org/officeDocument/2006/relationships/image" Target="../media/image38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57.bin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wmf"/><Relationship Id="rId3" Type="http://schemas.openxmlformats.org/officeDocument/2006/relationships/notesSlide" Target="../notesSlides/notesSlide38.xml"/><Relationship Id="rId7" Type="http://schemas.openxmlformats.org/officeDocument/2006/relationships/oleObject" Target="../embeddings/oleObject59.bin"/><Relationship Id="rId12" Type="http://schemas.openxmlformats.org/officeDocument/2006/relationships/image" Target="../media/image41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37.wmf"/><Relationship Id="rId11" Type="http://schemas.openxmlformats.org/officeDocument/2006/relationships/oleObject" Target="../embeddings/oleObject61.bin"/><Relationship Id="rId5" Type="http://schemas.openxmlformats.org/officeDocument/2006/relationships/oleObject" Target="../embeddings/oleObject58.bin"/><Relationship Id="rId10" Type="http://schemas.openxmlformats.org/officeDocument/2006/relationships/image" Target="../media/image38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60.bin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wmf"/><Relationship Id="rId13" Type="http://schemas.openxmlformats.org/officeDocument/2006/relationships/oleObject" Target="../embeddings/oleObject66.bin"/><Relationship Id="rId3" Type="http://schemas.openxmlformats.org/officeDocument/2006/relationships/notesSlide" Target="../notesSlides/notesSlide39.xml"/><Relationship Id="rId7" Type="http://schemas.openxmlformats.org/officeDocument/2006/relationships/oleObject" Target="../embeddings/oleObject63.bin"/><Relationship Id="rId12" Type="http://schemas.openxmlformats.org/officeDocument/2006/relationships/image" Target="../media/image41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37.wmf"/><Relationship Id="rId11" Type="http://schemas.openxmlformats.org/officeDocument/2006/relationships/oleObject" Target="../embeddings/oleObject65.bin"/><Relationship Id="rId5" Type="http://schemas.openxmlformats.org/officeDocument/2006/relationships/oleObject" Target="../embeddings/oleObject62.bin"/><Relationship Id="rId10" Type="http://schemas.openxmlformats.org/officeDocument/2006/relationships/image" Target="../media/image38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64.bin"/><Relationship Id="rId14" Type="http://schemas.openxmlformats.org/officeDocument/2006/relationships/image" Target="../media/image39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42.wmf"/><Relationship Id="rId5" Type="http://schemas.openxmlformats.org/officeDocument/2006/relationships/oleObject" Target="../embeddings/oleObject67.bin"/><Relationship Id="rId4" Type="http://schemas.openxmlformats.org/officeDocument/2006/relationships/image" Target="../media/image2.jp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wmf"/><Relationship Id="rId3" Type="http://schemas.openxmlformats.org/officeDocument/2006/relationships/notesSlide" Target="../notesSlides/notesSlide41.xml"/><Relationship Id="rId7" Type="http://schemas.openxmlformats.org/officeDocument/2006/relationships/oleObject" Target="../embeddings/oleObject6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42.wmf"/><Relationship Id="rId5" Type="http://schemas.openxmlformats.org/officeDocument/2006/relationships/oleObject" Target="../embeddings/oleObject68.bin"/><Relationship Id="rId4" Type="http://schemas.openxmlformats.org/officeDocument/2006/relationships/image" Target="../media/image2.jp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wmf"/><Relationship Id="rId3" Type="http://schemas.openxmlformats.org/officeDocument/2006/relationships/notesSlide" Target="../notesSlides/notesSlide42.xml"/><Relationship Id="rId7" Type="http://schemas.openxmlformats.org/officeDocument/2006/relationships/oleObject" Target="../embeddings/oleObject7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42.wmf"/><Relationship Id="rId5" Type="http://schemas.openxmlformats.org/officeDocument/2006/relationships/oleObject" Target="../embeddings/oleObject70.bin"/><Relationship Id="rId10" Type="http://schemas.openxmlformats.org/officeDocument/2006/relationships/image" Target="../media/image43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72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wmf"/><Relationship Id="rId3" Type="http://schemas.openxmlformats.org/officeDocument/2006/relationships/notesSlide" Target="../notesSlides/notesSlide43.xml"/><Relationship Id="rId7" Type="http://schemas.openxmlformats.org/officeDocument/2006/relationships/oleObject" Target="../embeddings/oleObject74.bin"/><Relationship Id="rId12" Type="http://schemas.openxmlformats.org/officeDocument/2006/relationships/image" Target="../media/image45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42.wmf"/><Relationship Id="rId11" Type="http://schemas.openxmlformats.org/officeDocument/2006/relationships/oleObject" Target="../embeddings/oleObject76.bin"/><Relationship Id="rId5" Type="http://schemas.openxmlformats.org/officeDocument/2006/relationships/oleObject" Target="../embeddings/oleObject73.bin"/><Relationship Id="rId10" Type="http://schemas.openxmlformats.org/officeDocument/2006/relationships/image" Target="../media/image43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75.bin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wmf"/><Relationship Id="rId13" Type="http://schemas.openxmlformats.org/officeDocument/2006/relationships/oleObject" Target="../embeddings/oleObject81.bin"/><Relationship Id="rId3" Type="http://schemas.openxmlformats.org/officeDocument/2006/relationships/notesSlide" Target="../notesSlides/notesSlide44.xml"/><Relationship Id="rId7" Type="http://schemas.openxmlformats.org/officeDocument/2006/relationships/oleObject" Target="../embeddings/oleObject78.bin"/><Relationship Id="rId12" Type="http://schemas.openxmlformats.org/officeDocument/2006/relationships/image" Target="../media/image45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42.wmf"/><Relationship Id="rId11" Type="http://schemas.openxmlformats.org/officeDocument/2006/relationships/oleObject" Target="../embeddings/oleObject80.bin"/><Relationship Id="rId5" Type="http://schemas.openxmlformats.org/officeDocument/2006/relationships/oleObject" Target="../embeddings/oleObject77.bin"/><Relationship Id="rId10" Type="http://schemas.openxmlformats.org/officeDocument/2006/relationships/image" Target="../media/image43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79.bin"/><Relationship Id="rId14" Type="http://schemas.openxmlformats.org/officeDocument/2006/relationships/image" Target="../media/image46.w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47.wmf"/><Relationship Id="rId5" Type="http://schemas.openxmlformats.org/officeDocument/2006/relationships/oleObject" Target="../embeddings/oleObject82.bin"/><Relationship Id="rId4" Type="http://schemas.openxmlformats.org/officeDocument/2006/relationships/image" Target="../media/image2.jp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wmf"/><Relationship Id="rId3" Type="http://schemas.openxmlformats.org/officeDocument/2006/relationships/notesSlide" Target="../notesSlides/notesSlide46.xml"/><Relationship Id="rId7" Type="http://schemas.openxmlformats.org/officeDocument/2006/relationships/oleObject" Target="../embeddings/oleObject8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47.wmf"/><Relationship Id="rId5" Type="http://schemas.openxmlformats.org/officeDocument/2006/relationships/oleObject" Target="../embeddings/oleObject83.bin"/><Relationship Id="rId4" Type="http://schemas.openxmlformats.org/officeDocument/2006/relationships/image" Target="../media/image2.jp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wmf"/><Relationship Id="rId3" Type="http://schemas.openxmlformats.org/officeDocument/2006/relationships/notesSlide" Target="../notesSlides/notesSlide47.xml"/><Relationship Id="rId7" Type="http://schemas.openxmlformats.org/officeDocument/2006/relationships/oleObject" Target="../embeddings/oleObject8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47.wmf"/><Relationship Id="rId5" Type="http://schemas.openxmlformats.org/officeDocument/2006/relationships/oleObject" Target="../embeddings/oleObject85.bin"/><Relationship Id="rId10" Type="http://schemas.openxmlformats.org/officeDocument/2006/relationships/image" Target="../media/image49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87.bin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wmf"/><Relationship Id="rId3" Type="http://schemas.openxmlformats.org/officeDocument/2006/relationships/notesSlide" Target="../notesSlides/notesSlide48.xml"/><Relationship Id="rId7" Type="http://schemas.openxmlformats.org/officeDocument/2006/relationships/oleObject" Target="../embeddings/oleObject89.bin"/><Relationship Id="rId12" Type="http://schemas.openxmlformats.org/officeDocument/2006/relationships/image" Target="../media/image50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47.wmf"/><Relationship Id="rId11" Type="http://schemas.openxmlformats.org/officeDocument/2006/relationships/oleObject" Target="../embeddings/oleObject91.bin"/><Relationship Id="rId5" Type="http://schemas.openxmlformats.org/officeDocument/2006/relationships/oleObject" Target="../embeddings/oleObject88.bin"/><Relationship Id="rId10" Type="http://schemas.openxmlformats.org/officeDocument/2006/relationships/image" Target="../media/image49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90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51.wmf"/><Relationship Id="rId5" Type="http://schemas.openxmlformats.org/officeDocument/2006/relationships/oleObject" Target="../embeddings/oleObject92.bin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wmf"/><Relationship Id="rId3" Type="http://schemas.openxmlformats.org/officeDocument/2006/relationships/notesSlide" Target="../notesSlides/notesSlide50.xml"/><Relationship Id="rId7" Type="http://schemas.openxmlformats.org/officeDocument/2006/relationships/oleObject" Target="../embeddings/oleObject9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51.wmf"/><Relationship Id="rId5" Type="http://schemas.openxmlformats.org/officeDocument/2006/relationships/oleObject" Target="../embeddings/oleObject93.bin"/><Relationship Id="rId4" Type="http://schemas.openxmlformats.org/officeDocument/2006/relationships/image" Target="../media/image2.jp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wmf"/><Relationship Id="rId3" Type="http://schemas.openxmlformats.org/officeDocument/2006/relationships/notesSlide" Target="../notesSlides/notesSlide51.xml"/><Relationship Id="rId7" Type="http://schemas.openxmlformats.org/officeDocument/2006/relationships/oleObject" Target="../embeddings/oleObject9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51.wmf"/><Relationship Id="rId5" Type="http://schemas.openxmlformats.org/officeDocument/2006/relationships/oleObject" Target="../embeddings/oleObject95.bin"/><Relationship Id="rId10" Type="http://schemas.openxmlformats.org/officeDocument/2006/relationships/image" Target="../media/image53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97.bin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wmf"/><Relationship Id="rId13" Type="http://schemas.openxmlformats.org/officeDocument/2006/relationships/oleObject" Target="../embeddings/oleObject102.bin"/><Relationship Id="rId3" Type="http://schemas.openxmlformats.org/officeDocument/2006/relationships/notesSlide" Target="../notesSlides/notesSlide52.xml"/><Relationship Id="rId7" Type="http://schemas.openxmlformats.org/officeDocument/2006/relationships/oleObject" Target="../embeddings/oleObject99.bin"/><Relationship Id="rId12" Type="http://schemas.openxmlformats.org/officeDocument/2006/relationships/image" Target="../media/image54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51.wmf"/><Relationship Id="rId11" Type="http://schemas.openxmlformats.org/officeDocument/2006/relationships/oleObject" Target="../embeddings/oleObject101.bin"/><Relationship Id="rId5" Type="http://schemas.openxmlformats.org/officeDocument/2006/relationships/oleObject" Target="../embeddings/oleObject98.bin"/><Relationship Id="rId10" Type="http://schemas.openxmlformats.org/officeDocument/2006/relationships/image" Target="../media/image53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100.bin"/><Relationship Id="rId14" Type="http://schemas.openxmlformats.org/officeDocument/2006/relationships/image" Target="../media/image55.w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wmf"/><Relationship Id="rId13" Type="http://schemas.openxmlformats.org/officeDocument/2006/relationships/oleObject" Target="../embeddings/oleObject107.bin"/><Relationship Id="rId3" Type="http://schemas.openxmlformats.org/officeDocument/2006/relationships/notesSlide" Target="../notesSlides/notesSlide53.xml"/><Relationship Id="rId7" Type="http://schemas.openxmlformats.org/officeDocument/2006/relationships/oleObject" Target="../embeddings/oleObject104.bin"/><Relationship Id="rId12" Type="http://schemas.openxmlformats.org/officeDocument/2006/relationships/image" Target="../media/image54.wmf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55.wmf"/><Relationship Id="rId1" Type="http://schemas.openxmlformats.org/officeDocument/2006/relationships/vmlDrawing" Target="../drawings/vmlDrawing38.vml"/><Relationship Id="rId6" Type="http://schemas.openxmlformats.org/officeDocument/2006/relationships/image" Target="../media/image51.wmf"/><Relationship Id="rId11" Type="http://schemas.openxmlformats.org/officeDocument/2006/relationships/oleObject" Target="../embeddings/oleObject106.bin"/><Relationship Id="rId5" Type="http://schemas.openxmlformats.org/officeDocument/2006/relationships/oleObject" Target="../embeddings/oleObject103.bin"/><Relationship Id="rId15" Type="http://schemas.openxmlformats.org/officeDocument/2006/relationships/oleObject" Target="../embeddings/oleObject108.bin"/><Relationship Id="rId10" Type="http://schemas.openxmlformats.org/officeDocument/2006/relationships/image" Target="../media/image53.wmf"/><Relationship Id="rId4" Type="http://schemas.openxmlformats.org/officeDocument/2006/relationships/image" Target="../media/image2.jpg"/><Relationship Id="rId9" Type="http://schemas.openxmlformats.org/officeDocument/2006/relationships/oleObject" Target="../embeddings/oleObject105.bin"/><Relationship Id="rId14" Type="http://schemas.openxmlformats.org/officeDocument/2006/relationships/image" Target="../media/image56.w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8.pn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png"/><Relationship Id="rId13" Type="http://schemas.openxmlformats.org/officeDocument/2006/relationships/oleObject" Target="../embeddings/oleObject111.bin"/><Relationship Id="rId3" Type="http://schemas.openxmlformats.org/officeDocument/2006/relationships/notesSlide" Target="../notesSlides/notesSlide57.xml"/><Relationship Id="rId7" Type="http://schemas.openxmlformats.org/officeDocument/2006/relationships/image" Target="../media/image37.wmf"/><Relationship Id="rId12" Type="http://schemas.openxmlformats.org/officeDocument/2006/relationships/image" Target="../media/image59.wmf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60.wmf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109.bin"/><Relationship Id="rId11" Type="http://schemas.openxmlformats.org/officeDocument/2006/relationships/oleObject" Target="../embeddings/oleObject110.bin"/><Relationship Id="rId5" Type="http://schemas.openxmlformats.org/officeDocument/2006/relationships/image" Target="../media/image58.png"/><Relationship Id="rId15" Type="http://schemas.openxmlformats.org/officeDocument/2006/relationships/oleObject" Target="../embeddings/oleObject112.bin"/><Relationship Id="rId10" Type="http://schemas.openxmlformats.org/officeDocument/2006/relationships/image" Target="../media/image64.png"/><Relationship Id="rId4" Type="http://schemas.openxmlformats.org/officeDocument/2006/relationships/image" Target="../media/image57.png"/><Relationship Id="rId9" Type="http://schemas.openxmlformats.org/officeDocument/2006/relationships/image" Target="../media/image63.png"/><Relationship Id="rId14" Type="http://schemas.openxmlformats.org/officeDocument/2006/relationships/image" Target="../media/image50.w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1.png"/><Relationship Id="rId4" Type="http://schemas.openxmlformats.org/officeDocument/2006/relationships/image" Target="../media/image1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8.png"/><Relationship Id="rId5" Type="http://schemas.openxmlformats.org/officeDocument/2006/relationships/image" Target="../media/image67.png"/><Relationship Id="rId4" Type="http://schemas.openxmlformats.org/officeDocument/2006/relationships/image" Target="../media/image66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Ip3X9LOh2dk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www.youtube.com/watch?v=PFDu9oVAE-g" TargetMode="External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towardsdatascience.com/ridge-regression-and-multicollinearity-d8a3e06efce8" TargetMode="External"/><Relationship Id="rId5" Type="http://schemas.openxmlformats.org/officeDocument/2006/relationships/hyperlink" Target="https://machinelearningmastery.com/solve-linear-regression-using-linear-algebra/" TargetMode="External"/><Relationship Id="rId4" Type="http://schemas.openxmlformats.org/officeDocument/2006/relationships/image" Target="../media/image69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4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8" name="Google Shape;318;p4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4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4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вектор?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284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вектор?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матрица?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64289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вектор?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матрица?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Можно ли складывать матрицы разной размерности?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251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вектор?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матрица?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Можно ли складывать матрицы разной размерности?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Найти произведение матриц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650666"/>
              </p:ext>
            </p:extLst>
          </p:nvPr>
        </p:nvGraphicFramePr>
        <p:xfrm>
          <a:off x="5168900" y="2847975"/>
          <a:ext cx="458788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4" name="Equation" r:id="rId5" imgW="291960" imgH="177480" progId="Equation.DSMT4">
                  <p:embed/>
                </p:oleObj>
              </mc:Choice>
              <mc:Fallback>
                <p:oleObj name="Equation" r:id="rId5" imgW="291960" imgH="17748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68900" y="2847975"/>
                        <a:ext cx="458788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1492653"/>
              </p:ext>
            </p:extLst>
          </p:nvPr>
        </p:nvGraphicFramePr>
        <p:xfrm>
          <a:off x="1840624" y="3429000"/>
          <a:ext cx="1957252" cy="1897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5" name="Equation" r:id="rId7" imgW="1244520" imgH="1206360" progId="Equation.DSMT4">
                  <p:embed/>
                </p:oleObj>
              </mc:Choice>
              <mc:Fallback>
                <p:oleObj name="Equation" r:id="rId7" imgW="1244520" imgH="120636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40624" y="3429000"/>
                        <a:ext cx="1957252" cy="1897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918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вектор?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матрица?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Можно ли складывать матрицы разной размерности?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Найти произведение матриц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4103304"/>
              </p:ext>
            </p:extLst>
          </p:nvPr>
        </p:nvGraphicFramePr>
        <p:xfrm>
          <a:off x="5168900" y="2847975"/>
          <a:ext cx="458788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8" name="Equation" r:id="rId5" imgW="291960" imgH="177480" progId="Equation.DSMT4">
                  <p:embed/>
                </p:oleObj>
              </mc:Choice>
              <mc:Fallback>
                <p:oleObj name="Equation" r:id="rId5" imgW="291960" imgH="17748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68900" y="2847975"/>
                        <a:ext cx="458788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1492653"/>
              </p:ext>
            </p:extLst>
          </p:nvPr>
        </p:nvGraphicFramePr>
        <p:xfrm>
          <a:off x="1840624" y="3429000"/>
          <a:ext cx="1957252" cy="1897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9" name="Equation" r:id="rId7" imgW="1244520" imgH="1206360" progId="Equation.DSMT4">
                  <p:embed/>
                </p:oleObj>
              </mc:Choice>
              <mc:Fallback>
                <p:oleObj name="Equation" r:id="rId7" imgW="1244520" imgH="120636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40624" y="3429000"/>
                        <a:ext cx="1957252" cy="1897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3" descr="https://lh5.googleusercontent.com/ZfByyPeBT2Y_QK0GCrU-dJxBH0-x83M0tzB8Hryqln8aWxr3-2W1Gc1KdmnuLMojWWyS4codT18IO3hLLwz-RMXTVc1Z9bhWgj5Pq7qye8OmEE8L2gQMict0IsxKdu_-EHQ-2UuYrBU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3735" y="4387253"/>
            <a:ext cx="3445774" cy="1014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lh6.googleusercontent.com/pp_Kzd5Aa8YjWaR4w7eLwfUF9XQiEG30FAd2SmOGVTzZaA1NjJFiRniGuAO5PSTs5jZOpho3PVXaszzBz9EVNns6zKM4meHsFPpUHoXfAkIJbm-HTUcjk2Ia6Pa7QxHvu4de4b4mDeY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142" y="3189484"/>
            <a:ext cx="3589127" cy="1215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вектор?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матрица?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Можно ли складывать матрицы разной размерности?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Найти произведение матриц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2224487"/>
              </p:ext>
            </p:extLst>
          </p:nvPr>
        </p:nvGraphicFramePr>
        <p:xfrm>
          <a:off x="5168900" y="2847975"/>
          <a:ext cx="458788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2" name="Equation" r:id="rId5" imgW="291960" imgH="177480" progId="Equation.DSMT4">
                  <p:embed/>
                </p:oleObj>
              </mc:Choice>
              <mc:Fallback>
                <p:oleObj name="Equation" r:id="rId5" imgW="291960" imgH="17748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68900" y="2847975"/>
                        <a:ext cx="458788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1492653"/>
              </p:ext>
            </p:extLst>
          </p:nvPr>
        </p:nvGraphicFramePr>
        <p:xfrm>
          <a:off x="1840624" y="3429000"/>
          <a:ext cx="1957252" cy="1897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3" name="Equation" r:id="rId7" imgW="1244520" imgH="1206360" progId="Equation.DSMT4">
                  <p:embed/>
                </p:oleObj>
              </mc:Choice>
              <mc:Fallback>
                <p:oleObj name="Equation" r:id="rId7" imgW="1244520" imgH="120636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40624" y="3429000"/>
                        <a:ext cx="1957252" cy="1897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3" descr="https://lh5.googleusercontent.com/ZfByyPeBT2Y_QK0GCrU-dJxBH0-x83M0tzB8Hryqln8aWxr3-2W1Gc1KdmnuLMojWWyS4codT18IO3hLLwz-RMXTVc1Z9bhWgj5Pq7qye8OmEE8L2gQMict0IsxKdu_-EHQ-2UuYrBU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3735" y="4387253"/>
            <a:ext cx="3445774" cy="1014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https://lh6.googleusercontent.com/pp_Kzd5Aa8YjWaR4w7eLwfUF9XQiEG30FAd2SmOGVTzZaA1NjJFiRniGuAO5PSTs5jZOpho3PVXaszzBz9EVNns6zKM4meHsFPpUHoXfAkIJbm-HTUcjk2Ia6Pa7QxHvu4de4b4mDeY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142" y="3189484"/>
            <a:ext cx="3589127" cy="1215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2330366"/>
              </p:ext>
            </p:extLst>
          </p:nvPr>
        </p:nvGraphicFramePr>
        <p:xfrm>
          <a:off x="1840624" y="5401341"/>
          <a:ext cx="1732893" cy="745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4" name="Equation" r:id="rId11" imgW="1091880" imgH="469800" progId="Equation.DSMT4">
                  <p:embed/>
                </p:oleObj>
              </mc:Choice>
              <mc:Fallback>
                <p:oleObj name="Equation" r:id="rId11" imgW="10918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840624" y="5401341"/>
                        <a:ext cx="1732893" cy="745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347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Приведите основные характеристики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матрицы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преобразования?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615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Транспонировать произведение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3042781"/>
              </p:ext>
            </p:extLst>
          </p:nvPr>
        </p:nvGraphicFramePr>
        <p:xfrm>
          <a:off x="5730236" y="1689150"/>
          <a:ext cx="1732893" cy="745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2" name="Equation" r:id="rId5" imgW="1091880" imgH="469800" progId="Equation.DSMT4">
                  <p:embed/>
                </p:oleObj>
              </mc:Choice>
              <mc:Fallback>
                <p:oleObj name="Equation" r:id="rId5" imgW="10918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30236" y="1689150"/>
                        <a:ext cx="1732893" cy="745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291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Транспонировать произведение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обратная матрица?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415681"/>
              </p:ext>
            </p:extLst>
          </p:nvPr>
        </p:nvGraphicFramePr>
        <p:xfrm>
          <a:off x="5730236" y="1689150"/>
          <a:ext cx="1732893" cy="745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2" name="Equation" r:id="rId5" imgW="1091880" imgH="469800" progId="Equation.DSMT4">
                  <p:embed/>
                </p:oleObj>
              </mc:Choice>
              <mc:Fallback>
                <p:oleObj name="Equation" r:id="rId5" imgW="10918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30236" y="1689150"/>
                        <a:ext cx="1732893" cy="745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32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Транспонировать произведение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обратная матрица?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Вычислить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обратную матрицу</a:t>
            </a:r>
            <a:r>
              <a:rPr lang="en-US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        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средствами </a:t>
            </a:r>
            <a:r>
              <a:rPr lang="en-US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python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Объяснить результат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Вычислить </a:t>
            </a: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обратную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матрицу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4536527"/>
              </p:ext>
            </p:extLst>
          </p:nvPr>
        </p:nvGraphicFramePr>
        <p:xfrm>
          <a:off x="5360570" y="2664624"/>
          <a:ext cx="1506922" cy="753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5" name="Equation" r:id="rId5" imgW="939600" imgH="469800" progId="Equation.DSMT4">
                  <p:embed/>
                </p:oleObj>
              </mc:Choice>
              <mc:Fallback>
                <p:oleObj name="Equation" r:id="rId5" imgW="93960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60570" y="2664624"/>
                        <a:ext cx="1506922" cy="753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4213049"/>
              </p:ext>
            </p:extLst>
          </p:nvPr>
        </p:nvGraphicFramePr>
        <p:xfrm>
          <a:off x="5360570" y="3691782"/>
          <a:ext cx="1440899" cy="674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6" name="Equation" r:id="rId7" imgW="1002960" imgH="469800" progId="Equation.DSMT4">
                  <p:embed/>
                </p:oleObj>
              </mc:Choice>
              <mc:Fallback>
                <p:oleObj name="Equation" r:id="rId7" imgW="100296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360570" y="3691782"/>
                        <a:ext cx="1440899" cy="674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415681"/>
              </p:ext>
            </p:extLst>
          </p:nvPr>
        </p:nvGraphicFramePr>
        <p:xfrm>
          <a:off x="5730236" y="1689150"/>
          <a:ext cx="1732893" cy="745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7" name="Equation" r:id="rId9" imgW="1091880" imgH="469800" progId="Equation.DSMT4">
                  <p:embed/>
                </p:oleObj>
              </mc:Choice>
              <mc:Fallback>
                <p:oleObj name="Equation" r:id="rId9" imgW="10918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30236" y="1689150"/>
                        <a:ext cx="1732893" cy="745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6398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4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42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Проверит</a:t>
            </a:r>
            <a:r>
              <a:rPr lang="en-US" sz="36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ь, идет ли запись!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7" name="Google Shape;327;p42" descr="Изображение выглядит как внешний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09663" y="1914705"/>
            <a:ext cx="3972674" cy="3967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Транспонировать произведение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обратная матрица?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Вычислить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обратную матрицу</a:t>
            </a:r>
            <a:r>
              <a:rPr lang="en-US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        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средствами </a:t>
            </a:r>
            <a:r>
              <a:rPr lang="en-US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python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Объяснить результат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Вычислить </a:t>
            </a: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обратную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матрицу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8637080"/>
              </p:ext>
            </p:extLst>
          </p:nvPr>
        </p:nvGraphicFramePr>
        <p:xfrm>
          <a:off x="5401512" y="2678272"/>
          <a:ext cx="1506922" cy="753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8" name="Equation" r:id="rId5" imgW="939600" imgH="469800" progId="Equation.DSMT4">
                  <p:embed/>
                </p:oleObj>
              </mc:Choice>
              <mc:Fallback>
                <p:oleObj name="Equation" r:id="rId5" imgW="939600" imgH="46980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01512" y="2678272"/>
                        <a:ext cx="1506922" cy="753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6397129"/>
              </p:ext>
            </p:extLst>
          </p:nvPr>
        </p:nvGraphicFramePr>
        <p:xfrm>
          <a:off x="5401512" y="3705430"/>
          <a:ext cx="1440899" cy="674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9" name="Equation" r:id="rId7" imgW="1002960" imgH="469800" progId="Equation.DSMT4">
                  <p:embed/>
                </p:oleObj>
              </mc:Choice>
              <mc:Fallback>
                <p:oleObj name="Equation" r:id="rId7" imgW="1002960" imgH="4698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01512" y="3705430"/>
                        <a:ext cx="1440899" cy="674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8335755"/>
              </p:ext>
            </p:extLst>
          </p:nvPr>
        </p:nvGraphicFramePr>
        <p:xfrm>
          <a:off x="5311135" y="4653792"/>
          <a:ext cx="1612900" cy="661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0" name="Equation" r:id="rId9" imgW="1143000" imgH="469800" progId="Equation.DSMT4">
                  <p:embed/>
                </p:oleObj>
              </mc:Choice>
              <mc:Fallback>
                <p:oleObj name="Equation" r:id="rId9" imgW="1143000" imgH="469800" progId="Equation.DSMT4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11135" y="4653792"/>
                        <a:ext cx="1612900" cy="661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Объект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415681"/>
              </p:ext>
            </p:extLst>
          </p:nvPr>
        </p:nvGraphicFramePr>
        <p:xfrm>
          <a:off x="5730236" y="1689150"/>
          <a:ext cx="1732893" cy="745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1" name="Equation" r:id="rId11" imgW="1091880" imgH="469800" progId="Equation.DSMT4">
                  <p:embed/>
                </p:oleObj>
              </mc:Choice>
              <mc:Fallback>
                <p:oleObj name="Equation" r:id="rId11" imgW="10918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730236" y="1689150"/>
                        <a:ext cx="1732893" cy="745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7962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Транспонировать произведение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обратная матрица?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Вычислить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обратную матрицу</a:t>
            </a:r>
            <a:r>
              <a:rPr lang="en-US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        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средствами </a:t>
            </a:r>
            <a:r>
              <a:rPr lang="en-US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python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Объяснить результат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Вычислить </a:t>
            </a: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обратную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матрицу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Домножить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обратную матрицу на исходную, посмотреть результат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4191730"/>
              </p:ext>
            </p:extLst>
          </p:nvPr>
        </p:nvGraphicFramePr>
        <p:xfrm>
          <a:off x="5387865" y="2650977"/>
          <a:ext cx="1506922" cy="753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2" name="Equation" r:id="rId5" imgW="939600" imgH="469800" progId="Equation.DSMT4">
                  <p:embed/>
                </p:oleObj>
              </mc:Choice>
              <mc:Fallback>
                <p:oleObj name="Equation" r:id="rId5" imgW="939600" imgH="46980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87865" y="2650977"/>
                        <a:ext cx="1506922" cy="753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1331456"/>
              </p:ext>
            </p:extLst>
          </p:nvPr>
        </p:nvGraphicFramePr>
        <p:xfrm>
          <a:off x="5387865" y="3678135"/>
          <a:ext cx="1440899" cy="674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3" name="Equation" r:id="rId7" imgW="1002960" imgH="469800" progId="Equation.DSMT4">
                  <p:embed/>
                </p:oleObj>
              </mc:Choice>
              <mc:Fallback>
                <p:oleObj name="Equation" r:id="rId7" imgW="1002960" imgH="4698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387865" y="3678135"/>
                        <a:ext cx="1440899" cy="674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2101989"/>
              </p:ext>
            </p:extLst>
          </p:nvPr>
        </p:nvGraphicFramePr>
        <p:xfrm>
          <a:off x="5297488" y="4626497"/>
          <a:ext cx="1612900" cy="661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4" name="Equation" r:id="rId9" imgW="1143000" imgH="469800" progId="Equation.DSMT4">
                  <p:embed/>
                </p:oleObj>
              </mc:Choice>
              <mc:Fallback>
                <p:oleObj name="Equation" r:id="rId9" imgW="1143000" imgH="469800" progId="Equation.DSMT4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97488" y="4626497"/>
                        <a:ext cx="1612900" cy="661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Объект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415681"/>
              </p:ext>
            </p:extLst>
          </p:nvPr>
        </p:nvGraphicFramePr>
        <p:xfrm>
          <a:off x="5730236" y="1689150"/>
          <a:ext cx="1732893" cy="745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5" name="Equation" r:id="rId11" imgW="1091880" imgH="469800" progId="Equation.DSMT4">
                  <p:embed/>
                </p:oleObj>
              </mc:Choice>
              <mc:Fallback>
                <p:oleObj name="Equation" r:id="rId11" imgW="109188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730236" y="1689150"/>
                        <a:ext cx="1732893" cy="745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946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определитель матрицы?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8226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определитель матрицы?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Найти определитель матрицы                      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 матрицы                       из прошлого примера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5766786"/>
              </p:ext>
            </p:extLst>
          </p:nvPr>
        </p:nvGraphicFramePr>
        <p:xfrm>
          <a:off x="5383325" y="2312920"/>
          <a:ext cx="1506922" cy="753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6" name="Equation" r:id="rId5" imgW="939600" imgH="469800" progId="Equation.DSMT4">
                  <p:embed/>
                </p:oleObj>
              </mc:Choice>
              <mc:Fallback>
                <p:oleObj name="Equation" r:id="rId5" imgW="939600" imgH="46980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83325" y="2312920"/>
                        <a:ext cx="1506922" cy="753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7864828"/>
              </p:ext>
            </p:extLst>
          </p:nvPr>
        </p:nvGraphicFramePr>
        <p:xfrm>
          <a:off x="2592113" y="2982726"/>
          <a:ext cx="1553155" cy="7274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7" name="Equation" r:id="rId7" imgW="1002960" imgH="469800" progId="Equation.DSMT4">
                  <p:embed/>
                </p:oleObj>
              </mc:Choice>
              <mc:Fallback>
                <p:oleObj name="Equation" r:id="rId7" imgW="1002960" imgH="4698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92113" y="2982726"/>
                        <a:ext cx="1553155" cy="7274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1189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определитель матрицы?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Найти определитель матрицы                      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 матрицы                       из прошлого примера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9480157"/>
              </p:ext>
            </p:extLst>
          </p:nvPr>
        </p:nvGraphicFramePr>
        <p:xfrm>
          <a:off x="5383325" y="2312920"/>
          <a:ext cx="1506922" cy="753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02" name="Equation" r:id="rId5" imgW="939600" imgH="469800" progId="Equation.DSMT4">
                  <p:embed/>
                </p:oleObj>
              </mc:Choice>
              <mc:Fallback>
                <p:oleObj name="Equation" r:id="rId5" imgW="939600" imgH="469800" progId="Equation.DSMT4">
                  <p:embed/>
                  <p:pic>
                    <p:nvPicPr>
                      <p:cNvPr id="6" name="Объект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83325" y="2312920"/>
                        <a:ext cx="1506922" cy="753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7864828"/>
              </p:ext>
            </p:extLst>
          </p:nvPr>
        </p:nvGraphicFramePr>
        <p:xfrm>
          <a:off x="2592113" y="2982726"/>
          <a:ext cx="1553155" cy="7274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03" name="Equation" r:id="rId7" imgW="1002960" imgH="469800" progId="Equation.DSMT4">
                  <p:embed/>
                </p:oleObj>
              </mc:Choice>
              <mc:Fallback>
                <p:oleObj name="Equation" r:id="rId7" imgW="1002960" imgH="469800" progId="Equation.DSMT4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92113" y="2982726"/>
                        <a:ext cx="1553155" cy="7274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5968487"/>
              </p:ext>
            </p:extLst>
          </p:nvPr>
        </p:nvGraphicFramePr>
        <p:xfrm>
          <a:off x="5525156" y="4243048"/>
          <a:ext cx="1284275" cy="366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04" name="Equation" r:id="rId9" imgW="799920" imgH="228600" progId="Equation.DSMT4">
                  <p:embed/>
                </p:oleObj>
              </mc:Choice>
              <mc:Fallback>
                <p:oleObj name="Equation" r:id="rId9" imgW="79992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25156" y="4243048"/>
                        <a:ext cx="1284275" cy="366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5290700"/>
              </p:ext>
            </p:extLst>
          </p:nvPr>
        </p:nvGraphicFramePr>
        <p:xfrm>
          <a:off x="5525156" y="3831461"/>
          <a:ext cx="1243505" cy="3669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05" name="Equation" r:id="rId11" imgW="774360" imgH="228600" progId="Equation.DSMT4">
                  <p:embed/>
                </p:oleObj>
              </mc:Choice>
              <mc:Fallback>
                <p:oleObj name="Equation" r:id="rId11" imgW="77436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525156" y="3831461"/>
                        <a:ext cx="1243505" cy="3669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053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определитель матрицы?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Найти определитель матрицы                      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 матрицы                       из прошлого примера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 чем </a:t>
            </a: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говорит </a:t>
            </a: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определитель?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493818"/>
              </p:ext>
            </p:extLst>
          </p:nvPr>
        </p:nvGraphicFramePr>
        <p:xfrm>
          <a:off x="5383325" y="2312920"/>
          <a:ext cx="1506922" cy="753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0" name="Equation" r:id="rId5" imgW="939600" imgH="469800" progId="Equation.DSMT4">
                  <p:embed/>
                </p:oleObj>
              </mc:Choice>
              <mc:Fallback>
                <p:oleObj name="Equation" r:id="rId5" imgW="939600" imgH="469800" progId="Equation.DSMT4">
                  <p:embed/>
                  <p:pic>
                    <p:nvPicPr>
                      <p:cNvPr id="6" name="Объект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83325" y="2312920"/>
                        <a:ext cx="1506922" cy="753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7864828"/>
              </p:ext>
            </p:extLst>
          </p:nvPr>
        </p:nvGraphicFramePr>
        <p:xfrm>
          <a:off x="2592113" y="2982726"/>
          <a:ext cx="1553155" cy="7274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1" name="Equation" r:id="rId7" imgW="1002960" imgH="469800" progId="Equation.DSMT4">
                  <p:embed/>
                </p:oleObj>
              </mc:Choice>
              <mc:Fallback>
                <p:oleObj name="Equation" r:id="rId7" imgW="1002960" imgH="469800" progId="Equation.DSMT4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92113" y="2982726"/>
                        <a:ext cx="1553155" cy="7274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5968487"/>
              </p:ext>
            </p:extLst>
          </p:nvPr>
        </p:nvGraphicFramePr>
        <p:xfrm>
          <a:off x="5525156" y="4243048"/>
          <a:ext cx="1284275" cy="366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2" name="Equation" r:id="rId9" imgW="799920" imgH="228600" progId="Equation.DSMT4">
                  <p:embed/>
                </p:oleObj>
              </mc:Choice>
              <mc:Fallback>
                <p:oleObj name="Equation" r:id="rId9" imgW="799920" imgH="2286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25156" y="4243048"/>
                        <a:ext cx="1284275" cy="3669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5290700"/>
              </p:ext>
            </p:extLst>
          </p:nvPr>
        </p:nvGraphicFramePr>
        <p:xfrm>
          <a:off x="5525156" y="3831461"/>
          <a:ext cx="1243505" cy="3669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3" name="Equation" r:id="rId11" imgW="774360" imgH="228600" progId="Equation.DSMT4">
                  <p:embed/>
                </p:oleObj>
              </mc:Choice>
              <mc:Fallback>
                <p:oleObj name="Equation" r:id="rId11" imgW="774360" imgH="22860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525156" y="3831461"/>
                        <a:ext cx="1243505" cy="3669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95207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собственные значения и собственные векторы матрицы?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9927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собственные значения и собственные векторы матрицы?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Найти собственные векторы и значения для матрицы преобразования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916889"/>
              </p:ext>
            </p:extLst>
          </p:nvPr>
        </p:nvGraphicFramePr>
        <p:xfrm>
          <a:off x="5091385" y="2595178"/>
          <a:ext cx="1413453" cy="747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" name="Equation" r:id="rId5" imgW="888840" imgH="469800" progId="Equation.DSMT4">
                  <p:embed/>
                </p:oleObj>
              </mc:Choice>
              <mc:Fallback>
                <p:oleObj name="Equation" r:id="rId5" imgW="888840" imgH="46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91385" y="2595178"/>
                        <a:ext cx="1413453" cy="747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4084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собственные значения и собственные векторы матрицы?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Найти собственные векторы и значения для матрицы преобразования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916889"/>
              </p:ext>
            </p:extLst>
          </p:nvPr>
        </p:nvGraphicFramePr>
        <p:xfrm>
          <a:off x="5091385" y="2595178"/>
          <a:ext cx="1413453" cy="747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6" name="Equation" r:id="rId5" imgW="888840" imgH="469800" progId="Equation.DSMT4">
                  <p:embed/>
                </p:oleObj>
              </mc:Choice>
              <mc:Fallback>
                <p:oleObj name="Equation" r:id="rId5" imgW="888840" imgH="4698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91385" y="2595178"/>
                        <a:ext cx="1413453" cy="747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4619224"/>
              </p:ext>
            </p:extLst>
          </p:nvPr>
        </p:nvGraphicFramePr>
        <p:xfrm>
          <a:off x="3743741" y="3429000"/>
          <a:ext cx="1141271" cy="15692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7" name="Equation" r:id="rId7" imgW="711000" imgH="977760" progId="Equation.DSMT4">
                  <p:embed/>
                </p:oleObj>
              </mc:Choice>
              <mc:Fallback>
                <p:oleObj name="Equation" r:id="rId7" imgW="711000" imgH="9777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43741" y="3429000"/>
                        <a:ext cx="1141271" cy="15692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0739575"/>
              </p:ext>
            </p:extLst>
          </p:nvPr>
        </p:nvGraphicFramePr>
        <p:xfrm>
          <a:off x="6778953" y="3795836"/>
          <a:ext cx="754054" cy="835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8" name="Equation" r:id="rId9" imgW="469800" imgH="520560" progId="Equation.DSMT4">
                  <p:embed/>
                </p:oleObj>
              </mc:Choice>
              <mc:Fallback>
                <p:oleObj name="Equation" r:id="rId9" imgW="469800" imgH="520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778953" y="3795836"/>
                        <a:ext cx="754054" cy="835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920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собственные значения и собственные векторы матрицы?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Найти собственные векторы и значения для матрицы преобразования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вы можете сказать о полученных результатах?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916889"/>
              </p:ext>
            </p:extLst>
          </p:nvPr>
        </p:nvGraphicFramePr>
        <p:xfrm>
          <a:off x="5091385" y="2595178"/>
          <a:ext cx="1413453" cy="747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4" name="Equation" r:id="rId5" imgW="888840" imgH="469800" progId="Equation.DSMT4">
                  <p:embed/>
                </p:oleObj>
              </mc:Choice>
              <mc:Fallback>
                <p:oleObj name="Equation" r:id="rId5" imgW="888840" imgH="4698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91385" y="2595178"/>
                        <a:ext cx="1413453" cy="747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4619224"/>
              </p:ext>
            </p:extLst>
          </p:nvPr>
        </p:nvGraphicFramePr>
        <p:xfrm>
          <a:off x="3743741" y="3429000"/>
          <a:ext cx="1141271" cy="15692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5" name="Equation" r:id="rId7" imgW="711000" imgH="977760" progId="Equation.DSMT4">
                  <p:embed/>
                </p:oleObj>
              </mc:Choice>
              <mc:Fallback>
                <p:oleObj name="Equation" r:id="rId7" imgW="711000" imgH="97776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43741" y="3429000"/>
                        <a:ext cx="1141271" cy="15692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0739575"/>
              </p:ext>
            </p:extLst>
          </p:nvPr>
        </p:nvGraphicFramePr>
        <p:xfrm>
          <a:off x="6778953" y="3795836"/>
          <a:ext cx="754054" cy="8355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6" name="Equation" r:id="rId9" imgW="469800" imgH="520560" progId="Equation.DSMT4">
                  <p:embed/>
                </p:oleObj>
              </mc:Choice>
              <mc:Fallback>
                <p:oleObj name="Equation" r:id="rId9" imgW="469800" imgH="52056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778953" y="3795836"/>
                        <a:ext cx="754054" cy="8355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5893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43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43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43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7" name="Google Shape;337;p43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8" name="Google Shape;338;p43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Что такое собственные значения и собственные векторы матрицы?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Найти собственные векторы и значения для матрицы преобразования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916889"/>
              </p:ext>
            </p:extLst>
          </p:nvPr>
        </p:nvGraphicFramePr>
        <p:xfrm>
          <a:off x="5091385" y="2595178"/>
          <a:ext cx="1413453" cy="7471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4" name="Equation" r:id="rId5" imgW="888840" imgH="469800" progId="Equation.DSMT4">
                  <p:embed/>
                </p:oleObj>
              </mc:Choice>
              <mc:Fallback>
                <p:oleObj name="Equation" r:id="rId5" imgW="888840" imgH="4698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91385" y="2595178"/>
                        <a:ext cx="1413453" cy="7471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28520" y="3530983"/>
            <a:ext cx="4819650" cy="2886075"/>
          </a:xfrm>
          <a:prstGeom prst="rect">
            <a:avLst/>
          </a:prstGeom>
        </p:spPr>
      </p:pic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3455020"/>
              </p:ext>
            </p:extLst>
          </p:nvPr>
        </p:nvGraphicFramePr>
        <p:xfrm>
          <a:off x="8590673" y="4805854"/>
          <a:ext cx="931699" cy="3900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5" name="Equation" r:id="rId8" imgW="545760" imgH="228600" progId="Equation.DSMT4">
                  <p:embed/>
                </p:oleObj>
              </mc:Choice>
              <mc:Fallback>
                <p:oleObj name="Equation" r:id="rId8" imgW="54576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590673" y="4805854"/>
                        <a:ext cx="931699" cy="3900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046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Продифференцировать выражение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044772"/>
              </p:ext>
            </p:extLst>
          </p:nvPr>
        </p:nvGraphicFramePr>
        <p:xfrm>
          <a:off x="2350005" y="2331727"/>
          <a:ext cx="1716535" cy="8808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5" name="Equation" r:id="rId5" imgW="965160" imgH="495000" progId="Equation.DSMT4">
                  <p:embed/>
                </p:oleObj>
              </mc:Choice>
              <mc:Fallback>
                <p:oleObj name="Equation" r:id="rId5" imgW="965160" imgH="4950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50005" y="2331727"/>
                        <a:ext cx="1716535" cy="8808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740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Продифференцировать выражение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044772"/>
              </p:ext>
            </p:extLst>
          </p:nvPr>
        </p:nvGraphicFramePr>
        <p:xfrm>
          <a:off x="2350005" y="2331727"/>
          <a:ext cx="1716535" cy="8808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4" name="Equation" r:id="rId5" imgW="965160" imgH="495000" progId="Equation.DSMT4">
                  <p:embed/>
                </p:oleObj>
              </mc:Choice>
              <mc:Fallback>
                <p:oleObj name="Equation" r:id="rId5" imgW="965160" imgH="495000" progId="Equation.DSMT4">
                  <p:embed/>
                  <p:pic>
                    <p:nvPicPr>
                      <p:cNvPr id="8" name="Объект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50005" y="2331727"/>
                        <a:ext cx="1716535" cy="8808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821137"/>
              </p:ext>
            </p:extLst>
          </p:nvPr>
        </p:nvGraphicFramePr>
        <p:xfrm>
          <a:off x="6943025" y="2328191"/>
          <a:ext cx="3574467" cy="887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5" name="Equation" r:id="rId7" imgW="1993680" imgH="495000" progId="Equation.DSMT4">
                  <p:embed/>
                </p:oleObj>
              </mc:Choice>
              <mc:Fallback>
                <p:oleObj name="Equation" r:id="rId7" imgW="1993680" imgH="495000" progId="Equation.DSMT4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43025" y="2328191"/>
                        <a:ext cx="3574467" cy="887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8537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Продифференцировать выражение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Продифференцировать выражение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044772"/>
              </p:ext>
            </p:extLst>
          </p:nvPr>
        </p:nvGraphicFramePr>
        <p:xfrm>
          <a:off x="2350005" y="2331727"/>
          <a:ext cx="1716535" cy="8808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5" name="Equation" r:id="rId5" imgW="965160" imgH="495000" progId="Equation.DSMT4">
                  <p:embed/>
                </p:oleObj>
              </mc:Choice>
              <mc:Fallback>
                <p:oleObj name="Equation" r:id="rId5" imgW="965160" imgH="495000" progId="Equation.DSMT4">
                  <p:embed/>
                  <p:pic>
                    <p:nvPicPr>
                      <p:cNvPr id="8" name="Объект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50005" y="2331727"/>
                        <a:ext cx="1716535" cy="8808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0708086"/>
              </p:ext>
            </p:extLst>
          </p:nvPr>
        </p:nvGraphicFramePr>
        <p:xfrm>
          <a:off x="2350005" y="4260866"/>
          <a:ext cx="1749993" cy="853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6" name="Equation" r:id="rId7" imgW="1015920" imgH="495000" progId="Equation.DSMT4">
                  <p:embed/>
                </p:oleObj>
              </mc:Choice>
              <mc:Fallback>
                <p:oleObj name="Equation" r:id="rId7" imgW="1015920" imgH="4950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50005" y="4260866"/>
                        <a:ext cx="1749993" cy="8531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821137"/>
              </p:ext>
            </p:extLst>
          </p:nvPr>
        </p:nvGraphicFramePr>
        <p:xfrm>
          <a:off x="6943025" y="2328191"/>
          <a:ext cx="3574467" cy="887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7" name="Equation" r:id="rId9" imgW="1993680" imgH="495000" progId="Equation.DSMT4">
                  <p:embed/>
                </p:oleObj>
              </mc:Choice>
              <mc:Fallback>
                <p:oleObj name="Equation" r:id="rId9" imgW="1993680" imgH="495000" progId="Equation.DSMT4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43025" y="2328191"/>
                        <a:ext cx="3574467" cy="887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966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5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52"/>
          <p:cNvSpPr txBox="1"/>
          <p:nvPr/>
        </p:nvSpPr>
        <p:spPr>
          <a:xfrm>
            <a:off x="719668" y="359177"/>
            <a:ext cx="10752666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b="1" i="0" u="none" strike="noStrike" cap="none" dirty="0" smtClean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Линейная алгебра. Общие вопросы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6" name="Google Shape;456;p52"/>
          <p:cNvSpPr txBox="1">
            <a:spLocks noGrp="1"/>
          </p:cNvSpPr>
          <p:nvPr>
            <p:ph type="body" idx="4294967295"/>
          </p:nvPr>
        </p:nvSpPr>
        <p:spPr>
          <a:xfrm>
            <a:off x="843280" y="1808163"/>
            <a:ext cx="10629054" cy="397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Продифференцировать выражение</a:t>
            </a: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endParaRPr lang="ru-RU" sz="24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buNone/>
            </a:pPr>
            <a:r>
              <a:rPr lang="ru-RU" sz="24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Продифференцировать выражение</a:t>
            </a:r>
          </a:p>
        </p:txBody>
      </p:sp>
      <p:sp>
        <p:nvSpPr>
          <p:cNvPr id="458" name="Google Shape;458;p52"/>
          <p:cNvSpPr txBox="1">
            <a:spLocks noGrp="1"/>
          </p:cNvSpPr>
          <p:nvPr>
            <p:ph type="sldNum" idx="4294967295"/>
          </p:nvPr>
        </p:nvSpPr>
        <p:spPr>
          <a:xfrm>
            <a:off x="1191895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044772"/>
              </p:ext>
            </p:extLst>
          </p:nvPr>
        </p:nvGraphicFramePr>
        <p:xfrm>
          <a:off x="2350005" y="2331727"/>
          <a:ext cx="1716535" cy="8808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6" name="Equation" r:id="rId5" imgW="965160" imgH="495000" progId="Equation.DSMT4">
                  <p:embed/>
                </p:oleObj>
              </mc:Choice>
              <mc:Fallback>
                <p:oleObj name="Equation" r:id="rId5" imgW="965160" imgH="495000" progId="Equation.DSMT4">
                  <p:embed/>
                  <p:pic>
                    <p:nvPicPr>
                      <p:cNvPr id="8" name="Объект 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50005" y="2331727"/>
                        <a:ext cx="1716535" cy="8808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9564823"/>
              </p:ext>
            </p:extLst>
          </p:nvPr>
        </p:nvGraphicFramePr>
        <p:xfrm>
          <a:off x="2350005" y="4260866"/>
          <a:ext cx="1749993" cy="853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7" name="Equation" r:id="rId7" imgW="1015920" imgH="495000" progId="Equation.DSMT4">
                  <p:embed/>
                </p:oleObj>
              </mc:Choice>
              <mc:Fallback>
                <p:oleObj name="Equation" r:id="rId7" imgW="1015920" imgH="4950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50005" y="4260866"/>
                        <a:ext cx="1749993" cy="8531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821137"/>
              </p:ext>
            </p:extLst>
          </p:nvPr>
        </p:nvGraphicFramePr>
        <p:xfrm>
          <a:off x="6943025" y="2328191"/>
          <a:ext cx="3574467" cy="887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8" name="Equation" r:id="rId9" imgW="1993680" imgH="495000" progId="Equation.DSMT4">
                  <p:embed/>
                </p:oleObj>
              </mc:Choice>
              <mc:Fallback>
                <p:oleObj name="Equation" r:id="rId9" imgW="1993680" imgH="495000" progId="Equation.DSMT4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43025" y="2328191"/>
                        <a:ext cx="3574467" cy="887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6425351"/>
              </p:ext>
            </p:extLst>
          </p:nvPr>
        </p:nvGraphicFramePr>
        <p:xfrm>
          <a:off x="6943025" y="4260866"/>
          <a:ext cx="2712493" cy="853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9" name="Equation" r:id="rId11" imgW="1574640" imgH="495000" progId="Equation.DSMT4">
                  <p:embed/>
                </p:oleObj>
              </mc:Choice>
              <mc:Fallback>
                <p:oleObj name="Equation" r:id="rId11" imgW="1574640" imgH="495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943025" y="4260866"/>
                        <a:ext cx="2712493" cy="8531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2880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7" name="Google Shape;487;p5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Будем искать решение переопределенной системы уравнений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или в матричном виде: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996241"/>
              </p:ext>
            </p:extLst>
          </p:nvPr>
        </p:nvGraphicFramePr>
        <p:xfrm>
          <a:off x="1232405" y="1747259"/>
          <a:ext cx="1655828" cy="1075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7" name="Equation" r:id="rId5" imgW="1231560" imgH="799920" progId="Equation.DSMT4">
                  <p:embed/>
                </p:oleObj>
              </mc:Choice>
              <mc:Fallback>
                <p:oleObj name="Equation" r:id="rId5" imgW="1231560" imgH="7999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32405" y="1747259"/>
                        <a:ext cx="1655828" cy="1075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684713"/>
              </p:ext>
            </p:extLst>
          </p:nvPr>
        </p:nvGraphicFramePr>
        <p:xfrm>
          <a:off x="1232405" y="3512345"/>
          <a:ext cx="716956" cy="3072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8" name="Equation" r:id="rId7" imgW="533160" imgH="228600" progId="Equation.DSMT4">
                  <p:embed/>
                </p:oleObj>
              </mc:Choice>
              <mc:Fallback>
                <p:oleObj name="Equation" r:id="rId7" imgW="53316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32405" y="3512345"/>
                        <a:ext cx="716956" cy="3072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11414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7" name="Google Shape;487;p5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Будем искать решение переопределенной системы уравнений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или в матричном виде: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Критерий достижения цели выберем в виде суммы квадратов невязок: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996241"/>
              </p:ext>
            </p:extLst>
          </p:nvPr>
        </p:nvGraphicFramePr>
        <p:xfrm>
          <a:off x="1232405" y="1747259"/>
          <a:ext cx="1655828" cy="1075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7" name="Equation" r:id="rId5" imgW="1231560" imgH="799920" progId="Equation.DSMT4">
                  <p:embed/>
                </p:oleObj>
              </mc:Choice>
              <mc:Fallback>
                <p:oleObj name="Equation" r:id="rId5" imgW="1231560" imgH="799920" progId="Equation.DSMT4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32405" y="1747259"/>
                        <a:ext cx="1655828" cy="1075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684713"/>
              </p:ext>
            </p:extLst>
          </p:nvPr>
        </p:nvGraphicFramePr>
        <p:xfrm>
          <a:off x="1232405" y="3512345"/>
          <a:ext cx="716956" cy="3072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8" name="Equation" r:id="rId7" imgW="533160" imgH="228600" progId="Equation.DSMT4">
                  <p:embed/>
                </p:oleObj>
              </mc:Choice>
              <mc:Fallback>
                <p:oleObj name="Equation" r:id="rId7" imgW="533160" imgH="2286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32405" y="3512345"/>
                        <a:ext cx="716956" cy="3072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2559869"/>
              </p:ext>
            </p:extLst>
          </p:nvPr>
        </p:nvGraphicFramePr>
        <p:xfrm>
          <a:off x="1232405" y="4529836"/>
          <a:ext cx="2065515" cy="4096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9" name="Equation" r:id="rId9" imgW="1536480" imgH="304560" progId="Equation.DSMT4">
                  <p:embed/>
                </p:oleObj>
              </mc:Choice>
              <mc:Fallback>
                <p:oleObj name="Equation" r:id="rId9" imgW="1536480" imgH="304560" progId="Equation.DSMT4">
                  <p:embed/>
                  <p:pic>
                    <p:nvPicPr>
                      <p:cNvPr id="8" name="Объект 7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32405" y="4529836"/>
                        <a:ext cx="2065515" cy="4096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910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7" name="Google Shape;487;p5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Будем искать решение переопределенной системы уравнений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или в матричном виде: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Для системы нелинейных уравнений:</a:t>
            </a:r>
          </a:p>
        </p:txBody>
      </p:sp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996241"/>
              </p:ext>
            </p:extLst>
          </p:nvPr>
        </p:nvGraphicFramePr>
        <p:xfrm>
          <a:off x="1232405" y="1747259"/>
          <a:ext cx="1655828" cy="1075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8" name="Equation" r:id="rId5" imgW="1231560" imgH="799920" progId="Equation.DSMT4">
                  <p:embed/>
                </p:oleObj>
              </mc:Choice>
              <mc:Fallback>
                <p:oleObj name="Equation" r:id="rId5" imgW="1231560" imgH="799920" progId="Equation.DSMT4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32405" y="1747259"/>
                        <a:ext cx="1655828" cy="1075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7861778"/>
              </p:ext>
            </p:extLst>
          </p:nvPr>
        </p:nvGraphicFramePr>
        <p:xfrm>
          <a:off x="1164992" y="4196091"/>
          <a:ext cx="851782" cy="319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9" name="Equation" r:id="rId7" imgW="609480" imgH="228600" progId="Equation.DSMT4">
                  <p:embed/>
                </p:oleObj>
              </mc:Choice>
              <mc:Fallback>
                <p:oleObj name="Equation" r:id="rId7" imgW="609480" imgH="2286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64992" y="4196091"/>
                        <a:ext cx="851782" cy="3194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684713"/>
              </p:ext>
            </p:extLst>
          </p:nvPr>
        </p:nvGraphicFramePr>
        <p:xfrm>
          <a:off x="1232405" y="3512345"/>
          <a:ext cx="716956" cy="3072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0" name="Equation" r:id="rId9" imgW="533160" imgH="228600" progId="Equation.DSMT4">
                  <p:embed/>
                </p:oleObj>
              </mc:Choice>
              <mc:Fallback>
                <p:oleObj name="Equation" r:id="rId9" imgW="533160" imgH="2286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32405" y="3512345"/>
                        <a:ext cx="716956" cy="3072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030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7" name="Google Shape;487;p5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Будем искать решение переопределенной системы уравнений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или в матричном виде: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Для системы нелинейных уравнений: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>
                <a:latin typeface="Avenir"/>
                <a:ea typeface="Avenir"/>
                <a:cs typeface="Avenir"/>
                <a:sym typeface="Avenir"/>
              </a:rPr>
              <a:t>Критерий достижения цели выберем в виде суммы квадратов невязок: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996241"/>
              </p:ext>
            </p:extLst>
          </p:nvPr>
        </p:nvGraphicFramePr>
        <p:xfrm>
          <a:off x="1232405" y="1747259"/>
          <a:ext cx="1655828" cy="1075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98" name="Equation" r:id="rId5" imgW="1231560" imgH="799920" progId="Equation.DSMT4">
                  <p:embed/>
                </p:oleObj>
              </mc:Choice>
              <mc:Fallback>
                <p:oleObj name="Equation" r:id="rId5" imgW="1231560" imgH="799920" progId="Equation.DSMT4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32405" y="1747259"/>
                        <a:ext cx="1655828" cy="1075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7861778"/>
              </p:ext>
            </p:extLst>
          </p:nvPr>
        </p:nvGraphicFramePr>
        <p:xfrm>
          <a:off x="1164992" y="4196091"/>
          <a:ext cx="851782" cy="319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99" name="Equation" r:id="rId7" imgW="609480" imgH="228600" progId="Equation.DSMT4">
                  <p:embed/>
                </p:oleObj>
              </mc:Choice>
              <mc:Fallback>
                <p:oleObj name="Equation" r:id="rId7" imgW="609480" imgH="2286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64992" y="4196091"/>
                        <a:ext cx="851782" cy="3194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684713"/>
              </p:ext>
            </p:extLst>
          </p:nvPr>
        </p:nvGraphicFramePr>
        <p:xfrm>
          <a:off x="1232405" y="3512345"/>
          <a:ext cx="716956" cy="3072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0" name="Equation" r:id="rId9" imgW="533160" imgH="228600" progId="Equation.DSMT4">
                  <p:embed/>
                </p:oleObj>
              </mc:Choice>
              <mc:Fallback>
                <p:oleObj name="Equation" r:id="rId9" imgW="533160" imgH="2286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32405" y="3512345"/>
                        <a:ext cx="716956" cy="3072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7016617"/>
              </p:ext>
            </p:extLst>
          </p:nvPr>
        </p:nvGraphicFramePr>
        <p:xfrm>
          <a:off x="1164992" y="5020368"/>
          <a:ext cx="2617788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1" name="Equation" r:id="rId11" imgW="1612800" imgH="304560" progId="Equation.DSMT4">
                  <p:embed/>
                </p:oleObj>
              </mc:Choice>
              <mc:Fallback>
                <p:oleObj name="Equation" r:id="rId11" imgW="1612800" imgH="30456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64992" y="5020368"/>
                        <a:ext cx="2617788" cy="49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005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7" name="Google Shape;487;p5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Будем искать решение переопределенной системы уравнений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или в матричном виде: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Для системы нелинейных уравнений: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>
                <a:latin typeface="Avenir"/>
                <a:ea typeface="Avenir"/>
                <a:cs typeface="Avenir"/>
                <a:sym typeface="Avenir"/>
              </a:rPr>
              <a:t>Критерий достижения цели выберем в виде суммы квадратов невязок: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996241"/>
              </p:ext>
            </p:extLst>
          </p:nvPr>
        </p:nvGraphicFramePr>
        <p:xfrm>
          <a:off x="1232405" y="1747259"/>
          <a:ext cx="1655828" cy="1075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3" name="Equation" r:id="rId5" imgW="1231560" imgH="799920" progId="Equation.DSMT4">
                  <p:embed/>
                </p:oleObj>
              </mc:Choice>
              <mc:Fallback>
                <p:oleObj name="Equation" r:id="rId5" imgW="1231560" imgH="799920" progId="Equation.DSMT4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32405" y="1747259"/>
                        <a:ext cx="1655828" cy="1075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7861778"/>
              </p:ext>
            </p:extLst>
          </p:nvPr>
        </p:nvGraphicFramePr>
        <p:xfrm>
          <a:off x="1164992" y="4196091"/>
          <a:ext cx="851782" cy="319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4" name="Equation" r:id="rId7" imgW="609480" imgH="228600" progId="Equation.DSMT4">
                  <p:embed/>
                </p:oleObj>
              </mc:Choice>
              <mc:Fallback>
                <p:oleObj name="Equation" r:id="rId7" imgW="609480" imgH="2286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64992" y="4196091"/>
                        <a:ext cx="851782" cy="3194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684713"/>
              </p:ext>
            </p:extLst>
          </p:nvPr>
        </p:nvGraphicFramePr>
        <p:xfrm>
          <a:off x="1232405" y="3512345"/>
          <a:ext cx="716956" cy="3072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5" name="Equation" r:id="rId9" imgW="533160" imgH="228600" progId="Equation.DSMT4">
                  <p:embed/>
                </p:oleObj>
              </mc:Choice>
              <mc:Fallback>
                <p:oleObj name="Equation" r:id="rId9" imgW="533160" imgH="2286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232405" y="3512345"/>
                        <a:ext cx="716956" cy="3072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7016617"/>
              </p:ext>
            </p:extLst>
          </p:nvPr>
        </p:nvGraphicFramePr>
        <p:xfrm>
          <a:off x="1164992" y="5020368"/>
          <a:ext cx="2617788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6" name="Equation" r:id="rId11" imgW="1612800" imgH="304560" progId="Equation.DSMT4">
                  <p:embed/>
                </p:oleObj>
              </mc:Choice>
              <mc:Fallback>
                <p:oleObj name="Equation" r:id="rId11" imgW="1612800" imgH="304560" progId="Equation.DSMT4">
                  <p:embed/>
                  <p:pic>
                    <p:nvPicPr>
                      <p:cNvPr id="9" name="Объект 8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164992" y="5020368"/>
                        <a:ext cx="2617788" cy="49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Объект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5271387"/>
              </p:ext>
            </p:extLst>
          </p:nvPr>
        </p:nvGraphicFramePr>
        <p:xfrm>
          <a:off x="7612185" y="5020368"/>
          <a:ext cx="2065515" cy="4096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7" name="Equation" r:id="rId13" imgW="1536480" imgH="304560" progId="Equation.DSMT4">
                  <p:embed/>
                </p:oleObj>
              </mc:Choice>
              <mc:Fallback>
                <p:oleObj name="Equation" r:id="rId13" imgW="1536480" imgH="304560" progId="Equation.DSMT4">
                  <p:embed/>
                  <p:pic>
                    <p:nvPicPr>
                      <p:cNvPr id="8" name="Объект 7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612185" y="5020368"/>
                        <a:ext cx="2065515" cy="4096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828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4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r>
              <a:rPr lang="en-US" dirty="0" err="1" smtClean="0">
                <a:latin typeface="Roboto"/>
                <a:ea typeface="Roboto"/>
                <a:cs typeface="Roboto"/>
                <a:sym typeface="Roboto"/>
              </a:rPr>
              <a:t>MidTerm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5" name="Google Shape;345;p44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Легкоступ Виктор Валерьевич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6" name="Google Shape;346;p44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Научный сотрудник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7" name="Google Shape;347;p44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ОАО «АЛЕВКУРП»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4" b="10394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>
                <a:latin typeface="Avenir"/>
                <a:ea typeface="Avenir"/>
                <a:cs typeface="Avenir"/>
                <a:sym typeface="Avenir"/>
              </a:rPr>
              <a:t>Продифференцируем критерий качества и приравняем его нулю: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19" name="Объект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1098764"/>
              </p:ext>
            </p:extLst>
          </p:nvPr>
        </p:nvGraphicFramePr>
        <p:xfrm>
          <a:off x="697952" y="1820757"/>
          <a:ext cx="2167939" cy="614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" name="Equation" r:id="rId5" imgW="1612800" imgH="457200" progId="Equation.DSMT4">
                  <p:embed/>
                </p:oleObj>
              </mc:Choice>
              <mc:Fallback>
                <p:oleObj name="Equation" r:id="rId5" imgW="1612800" imgH="457200" progId="Equation.DSMT4">
                  <p:embed/>
                  <p:pic>
                    <p:nvPicPr>
                      <p:cNvPr id="19" name="Объект 1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7952" y="1820757"/>
                        <a:ext cx="2167939" cy="614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4964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>
                <a:latin typeface="Avenir"/>
                <a:ea typeface="Avenir"/>
                <a:cs typeface="Avenir"/>
                <a:sym typeface="Avenir"/>
              </a:rPr>
              <a:t>Продифференцируем критерий качества и приравняем его нулю: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Представим квадрат нормы в виде произведения: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19" name="Объект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1098764"/>
              </p:ext>
            </p:extLst>
          </p:nvPr>
        </p:nvGraphicFramePr>
        <p:xfrm>
          <a:off x="697952" y="1820757"/>
          <a:ext cx="2167939" cy="614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4" name="Equation" r:id="rId5" imgW="1612800" imgH="457200" progId="Equation.DSMT4">
                  <p:embed/>
                </p:oleObj>
              </mc:Choice>
              <mc:Fallback>
                <p:oleObj name="Equation" r:id="rId5" imgW="1612800" imgH="457200" progId="Equation.DSMT4">
                  <p:embed/>
                  <p:pic>
                    <p:nvPicPr>
                      <p:cNvPr id="19" name="Объект 1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7952" y="1820757"/>
                        <a:ext cx="2167939" cy="614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394662"/>
              </p:ext>
            </p:extLst>
          </p:nvPr>
        </p:nvGraphicFramePr>
        <p:xfrm>
          <a:off x="719666" y="3200400"/>
          <a:ext cx="28321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5" name="Equation" r:id="rId7" imgW="2831760" imgH="457200" progId="Equation.DSMT4">
                  <p:embed/>
                </p:oleObj>
              </mc:Choice>
              <mc:Fallback>
                <p:oleObj name="Equation" r:id="rId7" imgW="2831760" imgH="457200" progId="Equation.DSMT4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19666" y="3200400"/>
                        <a:ext cx="28321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36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>
                <a:latin typeface="Avenir"/>
                <a:ea typeface="Avenir"/>
                <a:cs typeface="Avenir"/>
                <a:sym typeface="Avenir"/>
              </a:rPr>
              <a:t>Продифференцируем критерий качества и приравняем его нулю: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Представим квадрат нормы в виде произведения: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Раскроем произведение: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19" name="Объект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1098764"/>
              </p:ext>
            </p:extLst>
          </p:nvPr>
        </p:nvGraphicFramePr>
        <p:xfrm>
          <a:off x="697952" y="1820757"/>
          <a:ext cx="2167939" cy="614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64" name="Equation" r:id="rId5" imgW="1612800" imgH="457200" progId="Equation.DSMT4">
                  <p:embed/>
                </p:oleObj>
              </mc:Choice>
              <mc:Fallback>
                <p:oleObj name="Equation" r:id="rId5" imgW="1612800" imgH="457200" progId="Equation.DSMT4">
                  <p:embed/>
                  <p:pic>
                    <p:nvPicPr>
                      <p:cNvPr id="19" name="Объект 1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7952" y="1820757"/>
                        <a:ext cx="2167939" cy="614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7340061"/>
              </p:ext>
            </p:extLst>
          </p:nvPr>
        </p:nvGraphicFramePr>
        <p:xfrm>
          <a:off x="697952" y="4264412"/>
          <a:ext cx="40894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65" name="Equation" r:id="rId7" imgW="4089240" imgH="457200" progId="Equation.DSMT4">
                  <p:embed/>
                </p:oleObj>
              </mc:Choice>
              <mc:Fallback>
                <p:oleObj name="Equation" r:id="rId7" imgW="4089240" imgH="457200" progId="Equation.DSMT4">
                  <p:embed/>
                  <p:pic>
                    <p:nvPicPr>
                      <p:cNvPr id="6" name="Объект 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7952" y="4264412"/>
                        <a:ext cx="40894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394662"/>
              </p:ext>
            </p:extLst>
          </p:nvPr>
        </p:nvGraphicFramePr>
        <p:xfrm>
          <a:off x="719666" y="3200400"/>
          <a:ext cx="28321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66" name="Equation" r:id="rId9" imgW="2831760" imgH="457200" progId="Equation.DSMT4">
                  <p:embed/>
                </p:oleObj>
              </mc:Choice>
              <mc:Fallback>
                <p:oleObj name="Equation" r:id="rId9" imgW="2831760" imgH="457200" progId="Equation.DSMT4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19666" y="3200400"/>
                        <a:ext cx="28321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015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>
                <a:latin typeface="Avenir"/>
                <a:ea typeface="Avenir"/>
                <a:cs typeface="Avenir"/>
                <a:sym typeface="Avenir"/>
              </a:rPr>
              <a:t>Продифференцируем критерий качества и приравняем его нулю: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Представим квадрат нормы в виде произведения: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Раскроем произведение: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Раскроем производную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19" name="Объект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1098764"/>
              </p:ext>
            </p:extLst>
          </p:nvPr>
        </p:nvGraphicFramePr>
        <p:xfrm>
          <a:off x="697952" y="1820757"/>
          <a:ext cx="2167939" cy="614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94" name="Equation" r:id="rId5" imgW="1612800" imgH="457200" progId="Equation.DSMT4">
                  <p:embed/>
                </p:oleObj>
              </mc:Choice>
              <mc:Fallback>
                <p:oleObj name="Equation" r:id="rId5" imgW="1612800" imgH="457200" progId="Equation.DSMT4">
                  <p:embed/>
                  <p:pic>
                    <p:nvPicPr>
                      <p:cNvPr id="19" name="Объект 1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7952" y="1820757"/>
                        <a:ext cx="2167939" cy="614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7340061"/>
              </p:ext>
            </p:extLst>
          </p:nvPr>
        </p:nvGraphicFramePr>
        <p:xfrm>
          <a:off x="697952" y="4264412"/>
          <a:ext cx="40894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95" name="Equation" r:id="rId7" imgW="4089240" imgH="457200" progId="Equation.DSMT4">
                  <p:embed/>
                </p:oleObj>
              </mc:Choice>
              <mc:Fallback>
                <p:oleObj name="Equation" r:id="rId7" imgW="4089240" imgH="457200" progId="Equation.DSMT4">
                  <p:embed/>
                  <p:pic>
                    <p:nvPicPr>
                      <p:cNvPr id="6" name="Объект 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7952" y="4264412"/>
                        <a:ext cx="40894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394662"/>
              </p:ext>
            </p:extLst>
          </p:nvPr>
        </p:nvGraphicFramePr>
        <p:xfrm>
          <a:off x="719666" y="3200400"/>
          <a:ext cx="28321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96" name="Equation" r:id="rId9" imgW="2831760" imgH="457200" progId="Equation.DSMT4">
                  <p:embed/>
                </p:oleObj>
              </mc:Choice>
              <mc:Fallback>
                <p:oleObj name="Equation" r:id="rId9" imgW="2831760" imgH="457200" progId="Equation.DSMT4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19666" y="3200400"/>
                        <a:ext cx="28321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1264419"/>
              </p:ext>
            </p:extLst>
          </p:nvPr>
        </p:nvGraphicFramePr>
        <p:xfrm>
          <a:off x="719666" y="5328424"/>
          <a:ext cx="60071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97" name="Equation" r:id="rId11" imgW="6006960" imgH="457200" progId="Equation.DSMT4">
                  <p:embed/>
                </p:oleObj>
              </mc:Choice>
              <mc:Fallback>
                <p:oleObj name="Equation" r:id="rId11" imgW="6006960" imgH="457200" progId="Equation.DSMT4">
                  <p:embed/>
                  <p:pic>
                    <p:nvPicPr>
                      <p:cNvPr id="9" name="Объект 8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19666" y="5328424"/>
                        <a:ext cx="60071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89582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>
                <a:latin typeface="Avenir"/>
                <a:ea typeface="Avenir"/>
                <a:cs typeface="Avenir"/>
                <a:sym typeface="Avenir"/>
              </a:rPr>
              <a:t>Продифференцируем критерий качества и приравняем его нулю: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Представим квадрат нормы в виде произведения: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Раскроем произведение: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Раскроем производную</a:t>
            </a: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Font typeface="Arial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>
                <a:latin typeface="Avenir"/>
                <a:ea typeface="Avenir"/>
                <a:cs typeface="Avenir"/>
                <a:sym typeface="Avenir"/>
              </a:rPr>
              <a:t>Транспонируем некоторые </a:t>
            </a: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множители</a:t>
            </a: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19" name="Объект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1098764"/>
              </p:ext>
            </p:extLst>
          </p:nvPr>
        </p:nvGraphicFramePr>
        <p:xfrm>
          <a:off x="697952" y="1820757"/>
          <a:ext cx="2167939" cy="614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4" name="Equation" r:id="rId5" imgW="1612800" imgH="457200" progId="Equation.DSMT4">
                  <p:embed/>
                </p:oleObj>
              </mc:Choice>
              <mc:Fallback>
                <p:oleObj name="Equation" r:id="rId5" imgW="1612800" imgH="457200" progId="Equation.DSMT4">
                  <p:embed/>
                  <p:pic>
                    <p:nvPicPr>
                      <p:cNvPr id="19" name="Объект 1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7952" y="1820757"/>
                        <a:ext cx="2167939" cy="614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7340061"/>
              </p:ext>
            </p:extLst>
          </p:nvPr>
        </p:nvGraphicFramePr>
        <p:xfrm>
          <a:off x="697952" y="4264412"/>
          <a:ext cx="40894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5" name="Equation" r:id="rId7" imgW="4089240" imgH="457200" progId="Equation.DSMT4">
                  <p:embed/>
                </p:oleObj>
              </mc:Choice>
              <mc:Fallback>
                <p:oleObj name="Equation" r:id="rId7" imgW="4089240" imgH="457200" progId="Equation.DSMT4">
                  <p:embed/>
                  <p:pic>
                    <p:nvPicPr>
                      <p:cNvPr id="6" name="Объект 5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7952" y="4264412"/>
                        <a:ext cx="40894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394662"/>
              </p:ext>
            </p:extLst>
          </p:nvPr>
        </p:nvGraphicFramePr>
        <p:xfrm>
          <a:off x="719666" y="3200400"/>
          <a:ext cx="28321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6" name="Equation" r:id="rId9" imgW="2831760" imgH="457200" progId="Equation.DSMT4">
                  <p:embed/>
                </p:oleObj>
              </mc:Choice>
              <mc:Fallback>
                <p:oleObj name="Equation" r:id="rId9" imgW="2831760" imgH="457200" progId="Equation.DSMT4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19666" y="3200400"/>
                        <a:ext cx="28321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1264419"/>
              </p:ext>
            </p:extLst>
          </p:nvPr>
        </p:nvGraphicFramePr>
        <p:xfrm>
          <a:off x="719666" y="5328424"/>
          <a:ext cx="60071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7" name="Equation" r:id="rId11" imgW="6006960" imgH="457200" progId="Equation.DSMT4">
                  <p:embed/>
                </p:oleObj>
              </mc:Choice>
              <mc:Fallback>
                <p:oleObj name="Equation" r:id="rId11" imgW="6006960" imgH="457200" progId="Equation.DSMT4">
                  <p:embed/>
                  <p:pic>
                    <p:nvPicPr>
                      <p:cNvPr id="9" name="Объект 8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19666" y="5328424"/>
                        <a:ext cx="60071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Объект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3431699"/>
              </p:ext>
            </p:extLst>
          </p:nvPr>
        </p:nvGraphicFramePr>
        <p:xfrm>
          <a:off x="697952" y="6159647"/>
          <a:ext cx="74168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8" name="Equation" r:id="rId13" imgW="7416720" imgH="457200" progId="Equation.DSMT4">
                  <p:embed/>
                </p:oleObj>
              </mc:Choice>
              <mc:Fallback>
                <p:oleObj name="Equation" r:id="rId13" imgW="7416720" imgH="457200" progId="Equation.DSMT4">
                  <p:embed/>
                  <p:pic>
                    <p:nvPicPr>
                      <p:cNvPr id="12" name="Объект 1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97952" y="6159647"/>
                        <a:ext cx="74168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135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Продифференцируем</a:t>
            </a: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13" name="Объект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154670"/>
              </p:ext>
            </p:extLst>
          </p:nvPr>
        </p:nvGraphicFramePr>
        <p:xfrm>
          <a:off x="712658" y="1841113"/>
          <a:ext cx="6339783" cy="5234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4" name="Equation" r:id="rId5" imgW="5537160" imgH="457200" progId="Equation.DSMT4">
                  <p:embed/>
                </p:oleObj>
              </mc:Choice>
              <mc:Fallback>
                <p:oleObj name="Equation" r:id="rId5" imgW="5537160" imgH="457200" progId="Equation.DSMT4">
                  <p:embed/>
                  <p:pic>
                    <p:nvPicPr>
                      <p:cNvPr id="13" name="Объект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2658" y="1841113"/>
                        <a:ext cx="6339783" cy="5234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6429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Продифференцируем</a:t>
            </a: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Приравняем нулю</a:t>
            </a: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13" name="Объект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154670"/>
              </p:ext>
            </p:extLst>
          </p:nvPr>
        </p:nvGraphicFramePr>
        <p:xfrm>
          <a:off x="712658" y="1841113"/>
          <a:ext cx="6339783" cy="5234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4" name="Equation" r:id="rId5" imgW="5537160" imgH="457200" progId="Equation.DSMT4">
                  <p:embed/>
                </p:oleObj>
              </mc:Choice>
              <mc:Fallback>
                <p:oleObj name="Equation" r:id="rId5" imgW="5537160" imgH="457200" progId="Equation.DSMT4">
                  <p:embed/>
                  <p:pic>
                    <p:nvPicPr>
                      <p:cNvPr id="13" name="Объект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2658" y="1841113"/>
                        <a:ext cx="6339783" cy="5234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1478919"/>
              </p:ext>
            </p:extLst>
          </p:nvPr>
        </p:nvGraphicFramePr>
        <p:xfrm>
          <a:off x="691053" y="2922569"/>
          <a:ext cx="2355607" cy="3053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5" name="Equation" r:id="rId7" imgW="2057400" imgH="266400" progId="Equation.DSMT4">
                  <p:embed/>
                </p:oleObj>
              </mc:Choice>
              <mc:Fallback>
                <p:oleObj name="Equation" r:id="rId7" imgW="2057400" imgH="2664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1053" y="2922569"/>
                        <a:ext cx="2355607" cy="3053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960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Продифференцируем</a:t>
            </a: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Приравняем нулю</a:t>
            </a: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Выразим икс</a:t>
            </a: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13" name="Объект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154670"/>
              </p:ext>
            </p:extLst>
          </p:nvPr>
        </p:nvGraphicFramePr>
        <p:xfrm>
          <a:off x="712658" y="1841113"/>
          <a:ext cx="6339783" cy="5234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4" name="Equation" r:id="rId5" imgW="5537160" imgH="457200" progId="Equation.DSMT4">
                  <p:embed/>
                </p:oleObj>
              </mc:Choice>
              <mc:Fallback>
                <p:oleObj name="Equation" r:id="rId5" imgW="5537160" imgH="457200" progId="Equation.DSMT4">
                  <p:embed/>
                  <p:pic>
                    <p:nvPicPr>
                      <p:cNvPr id="13" name="Объект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2658" y="1841113"/>
                        <a:ext cx="6339783" cy="5234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1478919"/>
              </p:ext>
            </p:extLst>
          </p:nvPr>
        </p:nvGraphicFramePr>
        <p:xfrm>
          <a:off x="691053" y="2922569"/>
          <a:ext cx="2355607" cy="3053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5" name="Equation" r:id="rId7" imgW="2057400" imgH="266400" progId="Equation.DSMT4">
                  <p:embed/>
                </p:oleObj>
              </mc:Choice>
              <mc:Fallback>
                <p:oleObj name="Equation" r:id="rId7" imgW="2057400" imgH="2664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1053" y="2922569"/>
                        <a:ext cx="2355607" cy="3053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7123089"/>
              </p:ext>
            </p:extLst>
          </p:nvPr>
        </p:nvGraphicFramePr>
        <p:xfrm>
          <a:off x="719665" y="3694128"/>
          <a:ext cx="1497700" cy="7415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6" name="Equation" r:id="rId9" imgW="1307880" imgH="647640" progId="Equation.DSMT4">
                  <p:embed/>
                </p:oleObj>
              </mc:Choice>
              <mc:Fallback>
                <p:oleObj name="Equation" r:id="rId9" imgW="1307880" imgH="64764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19665" y="3694128"/>
                        <a:ext cx="1497700" cy="7415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352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наименьших квадратов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486;p55"/>
          <p:cNvSpPr txBox="1">
            <a:spLocks/>
          </p:cNvSpPr>
          <p:nvPr/>
        </p:nvSpPr>
        <p:spPr>
          <a:xfrm>
            <a:off x="500356" y="1364475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Продифференцируем</a:t>
            </a: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Приравняем нулю</a:t>
            </a: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Выразим икс</a:t>
            </a: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endParaRPr lang="ru-RU" sz="2000" dirty="0" smtClean="0">
              <a:latin typeface="Avenir"/>
              <a:ea typeface="Avenir"/>
              <a:cs typeface="Avenir"/>
              <a:sym typeface="Avenir"/>
            </a:endParaRPr>
          </a:p>
          <a:p>
            <a:pPr marL="0" indent="0">
              <a:spcBef>
                <a:spcPts val="0"/>
              </a:spcBef>
              <a:buSzPts val="1665"/>
              <a:buNone/>
            </a:pPr>
            <a:r>
              <a:rPr lang="ru-RU" sz="2000" dirty="0" smtClean="0">
                <a:latin typeface="Avenir"/>
                <a:ea typeface="Avenir"/>
                <a:cs typeface="Avenir"/>
                <a:sym typeface="Avenir"/>
              </a:rPr>
              <a:t>Транспонируем</a:t>
            </a:r>
            <a:endParaRPr lang="ru-RU" sz="2000" dirty="0"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13" name="Объект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154670"/>
              </p:ext>
            </p:extLst>
          </p:nvPr>
        </p:nvGraphicFramePr>
        <p:xfrm>
          <a:off x="712658" y="1841113"/>
          <a:ext cx="6339783" cy="5234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9" name="Equation" r:id="rId5" imgW="5537160" imgH="457200" progId="Equation.DSMT4">
                  <p:embed/>
                </p:oleObj>
              </mc:Choice>
              <mc:Fallback>
                <p:oleObj name="Equation" r:id="rId5" imgW="5537160" imgH="457200" progId="Equation.DSMT4">
                  <p:embed/>
                  <p:pic>
                    <p:nvPicPr>
                      <p:cNvPr id="13" name="Объект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2658" y="1841113"/>
                        <a:ext cx="6339783" cy="5234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1478919"/>
              </p:ext>
            </p:extLst>
          </p:nvPr>
        </p:nvGraphicFramePr>
        <p:xfrm>
          <a:off x="691053" y="2922569"/>
          <a:ext cx="2355607" cy="3053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0" name="Equation" r:id="rId7" imgW="2057400" imgH="266400" progId="Equation.DSMT4">
                  <p:embed/>
                </p:oleObj>
              </mc:Choice>
              <mc:Fallback>
                <p:oleObj name="Equation" r:id="rId7" imgW="2057400" imgH="266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91053" y="2922569"/>
                        <a:ext cx="2355607" cy="3053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7123089"/>
              </p:ext>
            </p:extLst>
          </p:nvPr>
        </p:nvGraphicFramePr>
        <p:xfrm>
          <a:off x="719665" y="3694128"/>
          <a:ext cx="1497700" cy="7415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1" name="Equation" r:id="rId9" imgW="1307880" imgH="647640" progId="Equation.DSMT4">
                  <p:embed/>
                </p:oleObj>
              </mc:Choice>
              <mc:Fallback>
                <p:oleObj name="Equation" r:id="rId9" imgW="1307880" imgH="647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19665" y="3694128"/>
                        <a:ext cx="1497700" cy="7415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4810836"/>
              </p:ext>
            </p:extLst>
          </p:nvPr>
        </p:nvGraphicFramePr>
        <p:xfrm>
          <a:off x="712658" y="5035160"/>
          <a:ext cx="1424995" cy="4071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2" name="Equation" r:id="rId11" imgW="1244520" imgH="355320" progId="Equation.DSMT4">
                  <p:embed/>
                </p:oleObj>
              </mc:Choice>
              <mc:Fallback>
                <p:oleObj name="Equation" r:id="rId11" imgW="1244520" imgH="355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12658" y="5035160"/>
                        <a:ext cx="1424995" cy="4071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082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градиентного спуска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6" name="Google Shape;486;p55"/>
          <p:cNvSpPr txBox="1">
            <a:spLocks noGrp="1"/>
          </p:cNvSpPr>
          <p:nvPr>
            <p:ph type="body" idx="4294967295"/>
          </p:nvPr>
        </p:nvSpPr>
        <p:spPr>
          <a:xfrm>
            <a:off x="500356" y="1623391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Это простейший итерационный метод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	- итерационная схема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	</a:t>
            </a:r>
          </a:p>
        </p:txBody>
      </p:sp>
      <p:sp>
        <p:nvSpPr>
          <p:cNvPr id="487" name="Google Shape;487;p5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2960369"/>
              </p:ext>
            </p:extLst>
          </p:nvPr>
        </p:nvGraphicFramePr>
        <p:xfrm>
          <a:off x="4346808" y="2282798"/>
          <a:ext cx="1749190" cy="400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0" name="Equation" r:id="rId5" imgW="1054080" imgH="241200" progId="Equation.DSMT4">
                  <p:embed/>
                </p:oleObj>
              </mc:Choice>
              <mc:Fallback>
                <p:oleObj name="Equation" r:id="rId5" imgW="1054080" imgH="2412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46808" y="2282798"/>
                        <a:ext cx="1749190" cy="4004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228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4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45"/>
          <p:cNvSpPr txBox="1"/>
          <p:nvPr/>
        </p:nvSpPr>
        <p:spPr>
          <a:xfrm>
            <a:off x="3133618" y="1874727"/>
            <a:ext cx="7122160" cy="2669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 dirty="0" smtClean="0">
                <a:solidFill>
                  <a:srgbClr val="40CDD0"/>
                </a:solidFill>
                <a:latin typeface="Roboto"/>
                <a:ea typeface="Roboto"/>
                <a:cs typeface="Roboto"/>
                <a:sym typeface="Roboto"/>
              </a:rPr>
              <a:t>Легкоступ Виктор</a:t>
            </a:r>
            <a:endParaRPr sz="2000" b="1" i="0" u="none" strike="noStrike" cap="none" dirty="0">
              <a:solidFill>
                <a:srgbClr val="40CDD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Roboto"/>
              <a:buChar char="•"/>
            </a:pPr>
            <a:r>
              <a:rPr lang="ru-RU" sz="150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5 лет работы научным сотрудником на предприятии</a:t>
            </a:r>
            <a:r>
              <a:rPr lang="en-US" sz="15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-RU" sz="15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осуществляющим проектирование БЛА</a:t>
            </a:r>
            <a:r>
              <a:rPr lang="ru-RU" sz="150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Roboto"/>
              <a:buChar char="•"/>
            </a:pPr>
            <a:r>
              <a:rPr lang="ru-RU" sz="150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Специализация: фильтрация данных, оценивание параметров систем, системы автоматического управления, обработка сигналов, численные методы, аэродинамика, параллельные вычисления.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Roboto"/>
              <a:buChar char="•"/>
            </a:pPr>
            <a:r>
              <a:rPr lang="ru-RU" sz="15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Базовые инструменты: </a:t>
            </a:r>
            <a:r>
              <a:rPr lang="en-US" sz="15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Matlab</a:t>
            </a:r>
            <a:r>
              <a:rPr lang="en-US" sz="15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/Simulink, </a:t>
            </a:r>
            <a:r>
              <a:rPr lang="en-US" sz="15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Mathematica</a:t>
            </a:r>
            <a:r>
              <a:rPr lang="en-US" sz="15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US" sz="15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Python, C++</a:t>
            </a:r>
            <a:endParaRPr lang="ru-RU" sz="15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Roboto"/>
              <a:buChar char="•"/>
            </a:pPr>
            <a:r>
              <a:rPr lang="ru-RU" sz="15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Профессиональные интересы: БЛА, системы управления и измерения, моделирование на С++</a:t>
            </a:r>
            <a:r>
              <a:rPr lang="en-US" sz="15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Python, </a:t>
            </a:r>
            <a:r>
              <a:rPr lang="en-US" sz="15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Matlab</a:t>
            </a:r>
            <a:r>
              <a:rPr lang="en-US" sz="15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5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IoT</a:t>
            </a:r>
            <a:endParaRPr lang="en-US" sz="15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Roboto"/>
              <a:buChar char="•"/>
            </a:pPr>
            <a:endParaRPr sz="150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45"/>
          <p:cNvSpPr txBox="1">
            <a:spLocks noGrp="1"/>
          </p:cNvSpPr>
          <p:nvPr>
            <p:ph type="sldNum" idx="4294967295"/>
          </p:nvPr>
        </p:nvSpPr>
        <p:spPr>
          <a:xfrm>
            <a:off x="11987213" y="6600825"/>
            <a:ext cx="204787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57" name="Google Shape;357;p4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Преподаватель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12" t="23522" r="12769" b="16369"/>
          <a:stretch/>
        </p:blipFill>
        <p:spPr>
          <a:xfrm>
            <a:off x="1197396" y="1874728"/>
            <a:ext cx="1776595" cy="20481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градиентного спуска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6" name="Google Shape;486;p55"/>
          <p:cNvSpPr txBox="1">
            <a:spLocks noGrp="1"/>
          </p:cNvSpPr>
          <p:nvPr>
            <p:ph type="body" idx="4294967295"/>
          </p:nvPr>
        </p:nvSpPr>
        <p:spPr>
          <a:xfrm>
            <a:off x="500356" y="1623391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Это простейший итерационный метод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	- итерационная схема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	- антиградиент (производная от 							  критерия качества)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87" name="Google Shape;487;p5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2960369"/>
              </p:ext>
            </p:extLst>
          </p:nvPr>
        </p:nvGraphicFramePr>
        <p:xfrm>
          <a:off x="4346808" y="2282798"/>
          <a:ext cx="1749190" cy="400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50" name="Equation" r:id="rId5" imgW="1054080" imgH="241200" progId="Equation.DSMT4">
                  <p:embed/>
                </p:oleObj>
              </mc:Choice>
              <mc:Fallback>
                <p:oleObj name="Equation" r:id="rId5" imgW="1054080" imgH="2412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46808" y="2282798"/>
                        <a:ext cx="1749190" cy="4004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914854"/>
              </p:ext>
            </p:extLst>
          </p:nvPr>
        </p:nvGraphicFramePr>
        <p:xfrm>
          <a:off x="4388958" y="2780438"/>
          <a:ext cx="1664890" cy="7586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51" name="Equation" r:id="rId7" imgW="1002960" imgH="457200" progId="Equation.DSMT4">
                  <p:embed/>
                </p:oleObj>
              </mc:Choice>
              <mc:Fallback>
                <p:oleObj name="Equation" r:id="rId7" imgW="1002960" imgH="45720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88958" y="2780438"/>
                        <a:ext cx="1664890" cy="7586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236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градиентного спуска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6" name="Google Shape;486;p55"/>
          <p:cNvSpPr txBox="1">
            <a:spLocks noGrp="1"/>
          </p:cNvSpPr>
          <p:nvPr>
            <p:ph type="body" idx="4294967295"/>
          </p:nvPr>
        </p:nvSpPr>
        <p:spPr>
          <a:xfrm>
            <a:off x="500356" y="1623391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Это простейший итерационный метод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	- итерационная схема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>
              <a:spcBef>
                <a:spcPts val="0"/>
              </a:spcBef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</a:t>
            </a:r>
            <a:r>
              <a:rPr lang="ru-RU" sz="2400" dirty="0">
                <a:latin typeface="Avenir"/>
                <a:ea typeface="Avenir"/>
                <a:cs typeface="Avenir"/>
                <a:sym typeface="Avenir"/>
              </a:rPr>
              <a:t>	- антиградиент (производная от 							  критерия качества)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	- итерационный спуск 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>
                <a:latin typeface="Avenir"/>
                <a:ea typeface="Avenir"/>
                <a:cs typeface="Avenir"/>
                <a:sym typeface="Avenir"/>
              </a:rPr>
              <a:t>	</a:t>
            </a: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  вдоль антиградиента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87" name="Google Shape;487;p5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2960369"/>
              </p:ext>
            </p:extLst>
          </p:nvPr>
        </p:nvGraphicFramePr>
        <p:xfrm>
          <a:off x="4346808" y="2282798"/>
          <a:ext cx="1749190" cy="400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0" name="Equation" r:id="rId5" imgW="1054080" imgH="241200" progId="Equation.DSMT4">
                  <p:embed/>
                </p:oleObj>
              </mc:Choice>
              <mc:Fallback>
                <p:oleObj name="Equation" r:id="rId5" imgW="1054080" imgH="2412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46808" y="2282798"/>
                        <a:ext cx="1749190" cy="4004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914854"/>
              </p:ext>
            </p:extLst>
          </p:nvPr>
        </p:nvGraphicFramePr>
        <p:xfrm>
          <a:off x="4388958" y="2780438"/>
          <a:ext cx="1664890" cy="7586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1" name="Equation" r:id="rId7" imgW="1002960" imgH="457200" progId="Equation.DSMT4">
                  <p:embed/>
                </p:oleObj>
              </mc:Choice>
              <mc:Fallback>
                <p:oleObj name="Equation" r:id="rId7" imgW="1002960" imgH="45720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88958" y="2780438"/>
                        <a:ext cx="1664890" cy="7586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4998278"/>
              </p:ext>
            </p:extLst>
          </p:nvPr>
        </p:nvGraphicFramePr>
        <p:xfrm>
          <a:off x="4388958" y="3741849"/>
          <a:ext cx="2423574" cy="7586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2" name="Equation" r:id="rId9" imgW="1460160" imgH="457200" progId="Equation.DSMT4">
                  <p:embed/>
                </p:oleObj>
              </mc:Choice>
              <mc:Fallback>
                <p:oleObj name="Equation" r:id="rId9" imgW="1460160" imgH="4572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388958" y="3741849"/>
                        <a:ext cx="2423574" cy="7586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1040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градиентного спуска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6" name="Google Shape;486;p55"/>
          <p:cNvSpPr txBox="1">
            <a:spLocks noGrp="1"/>
          </p:cNvSpPr>
          <p:nvPr>
            <p:ph type="body" idx="4294967295"/>
          </p:nvPr>
        </p:nvSpPr>
        <p:spPr>
          <a:xfrm>
            <a:off x="500356" y="1623391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Это простейший итерационный метод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	- итерационная схема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>
              <a:spcBef>
                <a:spcPts val="0"/>
              </a:spcBef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</a:t>
            </a:r>
            <a:r>
              <a:rPr lang="ru-RU" sz="2400" dirty="0">
                <a:latin typeface="Avenir"/>
                <a:ea typeface="Avenir"/>
                <a:cs typeface="Avenir"/>
                <a:sym typeface="Avenir"/>
              </a:rPr>
              <a:t>	- антиградиент (производная от 							  критерия качества)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	- итерационный спуск 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>
                <a:latin typeface="Avenir"/>
                <a:ea typeface="Avenir"/>
                <a:cs typeface="Avenir"/>
                <a:sym typeface="Avenir"/>
              </a:rPr>
              <a:t>	</a:t>
            </a: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  вдоль антиградиента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Для критерия качества</a:t>
            </a:r>
          </a:p>
        </p:txBody>
      </p:sp>
      <p:sp>
        <p:nvSpPr>
          <p:cNvPr id="487" name="Google Shape;487;p5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2960369"/>
              </p:ext>
            </p:extLst>
          </p:nvPr>
        </p:nvGraphicFramePr>
        <p:xfrm>
          <a:off x="4346808" y="2282798"/>
          <a:ext cx="1749190" cy="400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1" name="Equation" r:id="rId5" imgW="1054080" imgH="241200" progId="Equation.DSMT4">
                  <p:embed/>
                </p:oleObj>
              </mc:Choice>
              <mc:Fallback>
                <p:oleObj name="Equation" r:id="rId5" imgW="1054080" imgH="2412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46808" y="2282798"/>
                        <a:ext cx="1749190" cy="4004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914854"/>
              </p:ext>
            </p:extLst>
          </p:nvPr>
        </p:nvGraphicFramePr>
        <p:xfrm>
          <a:off x="4388958" y="2780438"/>
          <a:ext cx="1664890" cy="7586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2" name="Equation" r:id="rId7" imgW="1002960" imgH="457200" progId="Equation.DSMT4">
                  <p:embed/>
                </p:oleObj>
              </mc:Choice>
              <mc:Fallback>
                <p:oleObj name="Equation" r:id="rId7" imgW="1002960" imgH="45720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88958" y="2780438"/>
                        <a:ext cx="1664890" cy="7586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4998278"/>
              </p:ext>
            </p:extLst>
          </p:nvPr>
        </p:nvGraphicFramePr>
        <p:xfrm>
          <a:off x="4388958" y="3741849"/>
          <a:ext cx="2423574" cy="7586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3" name="Equation" r:id="rId9" imgW="1460160" imgH="457200" progId="Equation.DSMT4">
                  <p:embed/>
                </p:oleObj>
              </mc:Choice>
              <mc:Fallback>
                <p:oleObj name="Equation" r:id="rId9" imgW="1460160" imgH="4572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388958" y="3741849"/>
                        <a:ext cx="2423574" cy="7586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304600"/>
              </p:ext>
            </p:extLst>
          </p:nvPr>
        </p:nvGraphicFramePr>
        <p:xfrm>
          <a:off x="1444458" y="5202409"/>
          <a:ext cx="1791138" cy="5117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4" name="Equation" r:id="rId11" imgW="1066680" imgH="304560" progId="Equation.DSMT4">
                  <p:embed/>
                </p:oleObj>
              </mc:Choice>
              <mc:Fallback>
                <p:oleObj name="Equation" r:id="rId11" imgW="106668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444458" y="5202409"/>
                        <a:ext cx="1791138" cy="5117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0380971"/>
              </p:ext>
            </p:extLst>
          </p:nvPr>
        </p:nvGraphicFramePr>
        <p:xfrm>
          <a:off x="1444458" y="5916295"/>
          <a:ext cx="1990929" cy="5348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5" name="Equation" r:id="rId13" imgW="1701720" imgH="457200" progId="Equation.DSMT4">
                  <p:embed/>
                </p:oleObj>
              </mc:Choice>
              <mc:Fallback>
                <p:oleObj name="Equation" r:id="rId13" imgW="170172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444458" y="5916295"/>
                        <a:ext cx="1990929" cy="5348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92245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5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55"/>
          <p:cNvSpPr txBox="1"/>
          <p:nvPr/>
        </p:nvSpPr>
        <p:spPr>
          <a:xfrm>
            <a:off x="719666" y="359177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3300" b="1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Метод градиентного спуска</a:t>
            </a:r>
            <a:endParaRPr lang="ru-RU"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6" name="Google Shape;486;p55"/>
          <p:cNvSpPr txBox="1">
            <a:spLocks noGrp="1"/>
          </p:cNvSpPr>
          <p:nvPr>
            <p:ph type="body" idx="4294967295"/>
          </p:nvPr>
        </p:nvSpPr>
        <p:spPr>
          <a:xfrm>
            <a:off x="500356" y="1623391"/>
            <a:ext cx="11191285" cy="4421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Это простейший итерационный метод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	- итерационная схема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>
              <a:spcBef>
                <a:spcPts val="0"/>
              </a:spcBef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</a:t>
            </a:r>
            <a:r>
              <a:rPr lang="ru-RU" sz="2400" dirty="0">
                <a:latin typeface="Avenir"/>
                <a:ea typeface="Avenir"/>
                <a:cs typeface="Avenir"/>
                <a:sym typeface="Avenir"/>
              </a:rPr>
              <a:t>	- антиградиент (производная от 							  критерия качества)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endParaRPr lang="ru-RU" sz="2400" dirty="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	- итерационный спуск 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>
                <a:latin typeface="Avenir"/>
                <a:ea typeface="Avenir"/>
                <a:cs typeface="Avenir"/>
                <a:sym typeface="Avenir"/>
              </a:rPr>
              <a:t>	</a:t>
            </a: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						  вдоль антиградиента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ru-RU" sz="2400" dirty="0" smtClean="0">
                <a:latin typeface="Avenir"/>
                <a:ea typeface="Avenir"/>
                <a:cs typeface="Avenir"/>
                <a:sym typeface="Avenir"/>
              </a:rPr>
              <a:t>Для критерия качества</a:t>
            </a:r>
          </a:p>
        </p:txBody>
      </p:sp>
      <p:sp>
        <p:nvSpPr>
          <p:cNvPr id="487" name="Google Shape;487;p55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53</a:t>
            </a:fld>
            <a:endParaRPr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2960369"/>
              </p:ext>
            </p:extLst>
          </p:nvPr>
        </p:nvGraphicFramePr>
        <p:xfrm>
          <a:off x="4346808" y="2282798"/>
          <a:ext cx="1749190" cy="4004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0" name="Equation" r:id="rId5" imgW="1054080" imgH="241200" progId="Equation.DSMT4">
                  <p:embed/>
                </p:oleObj>
              </mc:Choice>
              <mc:Fallback>
                <p:oleObj name="Equation" r:id="rId5" imgW="1054080" imgH="241200" progId="Equation.DSMT4">
                  <p:embed/>
                  <p:pic>
                    <p:nvPicPr>
                      <p:cNvPr id="2" name="Объект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46808" y="2282798"/>
                        <a:ext cx="1749190" cy="4004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914854"/>
              </p:ext>
            </p:extLst>
          </p:nvPr>
        </p:nvGraphicFramePr>
        <p:xfrm>
          <a:off x="4388958" y="2780438"/>
          <a:ext cx="1664890" cy="7586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1" name="Equation" r:id="rId7" imgW="1002960" imgH="457200" progId="Equation.DSMT4">
                  <p:embed/>
                </p:oleObj>
              </mc:Choice>
              <mc:Fallback>
                <p:oleObj name="Equation" r:id="rId7" imgW="1002960" imgH="457200" progId="Equation.DSMT4">
                  <p:embed/>
                  <p:pic>
                    <p:nvPicPr>
                      <p:cNvPr id="3" name="Объект 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88958" y="2780438"/>
                        <a:ext cx="1664890" cy="7586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4998278"/>
              </p:ext>
            </p:extLst>
          </p:nvPr>
        </p:nvGraphicFramePr>
        <p:xfrm>
          <a:off x="4388958" y="3741849"/>
          <a:ext cx="2423574" cy="7586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2" name="Equation" r:id="rId9" imgW="1460160" imgH="457200" progId="Equation.DSMT4">
                  <p:embed/>
                </p:oleObj>
              </mc:Choice>
              <mc:Fallback>
                <p:oleObj name="Equation" r:id="rId9" imgW="1460160" imgH="4572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388958" y="3741849"/>
                        <a:ext cx="2423574" cy="7586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304600"/>
              </p:ext>
            </p:extLst>
          </p:nvPr>
        </p:nvGraphicFramePr>
        <p:xfrm>
          <a:off x="1444458" y="5202409"/>
          <a:ext cx="1791138" cy="5117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3" name="Equation" r:id="rId11" imgW="1066680" imgH="304560" progId="Equation.DSMT4">
                  <p:embed/>
                </p:oleObj>
              </mc:Choice>
              <mc:Fallback>
                <p:oleObj name="Equation" r:id="rId11" imgW="1066680" imgH="304560" progId="Equation.DSMT4">
                  <p:embed/>
                  <p:pic>
                    <p:nvPicPr>
                      <p:cNvPr id="5" name="Объект 4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444458" y="5202409"/>
                        <a:ext cx="1791138" cy="5117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Объект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9040106"/>
              </p:ext>
            </p:extLst>
          </p:nvPr>
        </p:nvGraphicFramePr>
        <p:xfrm>
          <a:off x="4388958" y="5078873"/>
          <a:ext cx="3833812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4" name="Equation" r:id="rId13" imgW="2311200" imgH="457200" progId="Equation.DSMT4">
                  <p:embed/>
                </p:oleObj>
              </mc:Choice>
              <mc:Fallback>
                <p:oleObj name="Equation" r:id="rId13" imgW="2311200" imgH="45720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388958" y="5078873"/>
                        <a:ext cx="3833812" cy="75882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Объект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7711108"/>
              </p:ext>
            </p:extLst>
          </p:nvPr>
        </p:nvGraphicFramePr>
        <p:xfrm>
          <a:off x="1444458" y="5916295"/>
          <a:ext cx="1990929" cy="5348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5" name="Equation" r:id="rId15" imgW="1701720" imgH="457200" progId="Equation.DSMT4">
                  <p:embed/>
                </p:oleObj>
              </mc:Choice>
              <mc:Fallback>
                <p:oleObj name="Equation" r:id="rId15" imgW="170172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444458" y="5916295"/>
                        <a:ext cx="1990929" cy="5348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262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p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57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5"/>
          <p:cNvSpPr txBox="1"/>
          <p:nvPr/>
        </p:nvSpPr>
        <p:spPr>
          <a:xfrm>
            <a:off x="677625" y="327645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i="0" u="none" strike="noStrike" cap="none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Измерение дальности до объекта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7" name="Google Shape;487;p55"/>
          <p:cNvSpPr txBox="1">
            <a:spLocks noGrp="1"/>
          </p:cNvSpPr>
          <p:nvPr>
            <p:ph type="sldNum" idx="4294967295"/>
          </p:nvPr>
        </p:nvSpPr>
        <p:spPr>
          <a:xfrm>
            <a:off x="-42041" y="6569293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55</a:t>
            </a:fld>
            <a:endParaRPr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3571" y="966951"/>
            <a:ext cx="7391486" cy="5901559"/>
          </a:xfrm>
          <a:prstGeom prst="rect">
            <a:avLst/>
          </a:prstGeom>
        </p:spPr>
      </p:pic>
      <p:sp>
        <p:nvSpPr>
          <p:cNvPr id="8" name="Равнобедренный треугольник 7"/>
          <p:cNvSpPr/>
          <p:nvPr/>
        </p:nvSpPr>
        <p:spPr>
          <a:xfrm>
            <a:off x="2981874" y="2916698"/>
            <a:ext cx="271855" cy="22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Равнобедренный треугольник 8"/>
          <p:cNvSpPr/>
          <p:nvPr/>
        </p:nvSpPr>
        <p:spPr>
          <a:xfrm>
            <a:off x="6768951" y="1885494"/>
            <a:ext cx="271855" cy="22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3669909" y="4800288"/>
            <a:ext cx="339254" cy="885009"/>
          </a:xfrm>
          <a:prstGeom prst="rect">
            <a:avLst/>
          </a:prstGeom>
        </p:spPr>
      </p:pic>
      <p:sp>
        <p:nvSpPr>
          <p:cNvPr id="11" name="Равнобедренный треугольник 10"/>
          <p:cNvSpPr/>
          <p:nvPr/>
        </p:nvSpPr>
        <p:spPr>
          <a:xfrm>
            <a:off x="5869278" y="4711021"/>
            <a:ext cx="271855" cy="221440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Дуга 11"/>
          <p:cNvSpPr/>
          <p:nvPr/>
        </p:nvSpPr>
        <p:spPr>
          <a:xfrm rot="7691057">
            <a:off x="440520" y="-356233"/>
            <a:ext cx="5535988" cy="5397116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Дуга 12"/>
          <p:cNvSpPr/>
          <p:nvPr/>
        </p:nvSpPr>
        <p:spPr>
          <a:xfrm rot="13080460">
            <a:off x="3779275" y="3155076"/>
            <a:ext cx="3407832" cy="3201294"/>
          </a:xfrm>
          <a:prstGeom prst="arc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Дуга 13"/>
          <p:cNvSpPr/>
          <p:nvPr/>
        </p:nvSpPr>
        <p:spPr>
          <a:xfrm rot="10800000">
            <a:off x="3019075" y="-384934"/>
            <a:ext cx="6764483" cy="5813519"/>
          </a:xfrm>
          <a:prstGeom prst="arc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/>
          <p:cNvSpPr txBox="1"/>
          <p:nvPr/>
        </p:nvSpPr>
        <p:spPr>
          <a:xfrm>
            <a:off x="2185990" y="2653524"/>
            <a:ext cx="1802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1">
                    <a:lumMod val="50000"/>
                  </a:schemeClr>
                </a:solidFill>
              </a:rPr>
              <a:t>Дальномерная точка 1</a:t>
            </a:r>
            <a:endParaRPr lang="ru-RU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941954" y="1687626"/>
            <a:ext cx="1802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Дальномерная точка 2</a:t>
            </a:r>
            <a:endParaRPr lang="ru-RU" sz="1200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432706" y="4403333"/>
            <a:ext cx="1802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00B050"/>
                </a:solidFill>
              </a:rPr>
              <a:t>Дальномерная точка 3</a:t>
            </a:r>
            <a:endParaRPr lang="ru-RU" sz="1200" dirty="0">
              <a:solidFill>
                <a:srgbClr val="00B05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56428" y="5660771"/>
            <a:ext cx="7120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2">
                    <a:lumMod val="50000"/>
                  </a:schemeClr>
                </a:solidFill>
              </a:rPr>
              <a:t>Объект</a:t>
            </a:r>
            <a:endParaRPr lang="ru-RU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9" name="Овал 18"/>
          <p:cNvSpPr/>
          <p:nvPr/>
        </p:nvSpPr>
        <p:spPr>
          <a:xfrm>
            <a:off x="3794269" y="4407774"/>
            <a:ext cx="90534" cy="99588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/>
          <p:cNvSpPr/>
          <p:nvPr/>
        </p:nvSpPr>
        <p:spPr>
          <a:xfrm rot="1528718">
            <a:off x="3487319" y="4704023"/>
            <a:ext cx="746409" cy="495072"/>
          </a:xfrm>
          <a:prstGeom prst="ellipse">
            <a:avLst/>
          </a:prstGeom>
          <a:solidFill>
            <a:schemeClr val="accent2">
              <a:lumMod val="60000"/>
              <a:lumOff val="40000"/>
              <a:alpha val="3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bg1">
                    <a:lumMod val="50000"/>
                  </a:schemeClr>
                </a:solidFill>
              </a:ln>
              <a:noFill/>
            </a:endParaRPr>
          </a:p>
        </p:txBody>
      </p:sp>
      <p:sp>
        <p:nvSpPr>
          <p:cNvPr id="21" name="Овал 20"/>
          <p:cNvSpPr/>
          <p:nvPr/>
        </p:nvSpPr>
        <p:spPr>
          <a:xfrm>
            <a:off x="4258649" y="4750494"/>
            <a:ext cx="90534" cy="99588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Овал 21"/>
          <p:cNvSpPr/>
          <p:nvPr/>
        </p:nvSpPr>
        <p:spPr>
          <a:xfrm>
            <a:off x="3794269" y="4932461"/>
            <a:ext cx="90534" cy="99588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3915882" y="4720095"/>
            <a:ext cx="90534" cy="99588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2062253" y="289156"/>
            <a:ext cx="77941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/>
              <a:t>Определение местоположения объекта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31325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5"/>
          <p:cNvSpPr txBox="1"/>
          <p:nvPr/>
        </p:nvSpPr>
        <p:spPr>
          <a:xfrm>
            <a:off x="719666" y="275095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i="0" u="none" strike="noStrike" cap="none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Измерение дальности до объекта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46938" y="109815"/>
            <a:ext cx="8550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Пример плохо обусловленной задачи – линии положения </a:t>
            </a:r>
          </a:p>
          <a:p>
            <a:pPr algn="ctr"/>
            <a:r>
              <a:rPr lang="ru-RU" sz="2400" dirty="0" smtClean="0"/>
              <a:t>пересекаются под очень острыми углами</a:t>
            </a:r>
            <a:endParaRPr lang="ru-RU" sz="2400" dirty="0"/>
          </a:p>
        </p:txBody>
      </p:sp>
      <p:pic>
        <p:nvPicPr>
          <p:cNvPr id="24" name="Рисунок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532" y="998906"/>
            <a:ext cx="7364628" cy="5880115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3575647" y="4707410"/>
            <a:ext cx="339254" cy="885009"/>
          </a:xfrm>
          <a:prstGeom prst="rect">
            <a:avLst/>
          </a:prstGeom>
        </p:spPr>
      </p:pic>
      <p:sp>
        <p:nvSpPr>
          <p:cNvPr id="26" name="Равнобедренный треугольник 25"/>
          <p:cNvSpPr/>
          <p:nvPr/>
        </p:nvSpPr>
        <p:spPr>
          <a:xfrm>
            <a:off x="6679156" y="1241059"/>
            <a:ext cx="271855" cy="22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Равнобедренный треугольник 26"/>
          <p:cNvSpPr/>
          <p:nvPr/>
        </p:nvSpPr>
        <p:spPr>
          <a:xfrm>
            <a:off x="6684869" y="2117700"/>
            <a:ext cx="271855" cy="22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Равнобедренный треугольник 27"/>
          <p:cNvSpPr/>
          <p:nvPr/>
        </p:nvSpPr>
        <p:spPr>
          <a:xfrm>
            <a:off x="6674290" y="1659157"/>
            <a:ext cx="271855" cy="221440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Дуга 28"/>
          <p:cNvSpPr/>
          <p:nvPr/>
        </p:nvSpPr>
        <p:spPr>
          <a:xfrm rot="11405979">
            <a:off x="2862196" y="496412"/>
            <a:ext cx="6764483" cy="5813519"/>
          </a:xfrm>
          <a:prstGeom prst="arc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TextBox 29"/>
          <p:cNvSpPr txBox="1"/>
          <p:nvPr/>
        </p:nvSpPr>
        <p:spPr>
          <a:xfrm>
            <a:off x="5883272" y="977885"/>
            <a:ext cx="1802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1">
                    <a:lumMod val="50000"/>
                  </a:schemeClr>
                </a:solidFill>
              </a:rPr>
              <a:t>Дальномерная точка 1</a:t>
            </a:r>
            <a:endParaRPr lang="ru-RU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91035" y="1810061"/>
            <a:ext cx="1802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Дальномерная точка 3</a:t>
            </a:r>
            <a:endParaRPr lang="ru-RU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22308" y="1391138"/>
            <a:ext cx="1802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00B050"/>
                </a:solidFill>
              </a:rPr>
              <a:t>Дальномерная точка 2</a:t>
            </a:r>
            <a:endParaRPr lang="ru-RU" sz="1200" dirty="0">
              <a:solidFill>
                <a:srgbClr val="00B05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961835" y="5681792"/>
            <a:ext cx="7120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2">
                    <a:lumMod val="50000"/>
                  </a:schemeClr>
                </a:solidFill>
              </a:rPr>
              <a:t>Объект</a:t>
            </a:r>
            <a:endParaRPr lang="ru-RU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4" name="Дуга 33"/>
          <p:cNvSpPr/>
          <p:nvPr/>
        </p:nvSpPr>
        <p:spPr>
          <a:xfrm rot="11137637">
            <a:off x="2404872" y="165357"/>
            <a:ext cx="6764483" cy="5813519"/>
          </a:xfrm>
          <a:prstGeom prst="arc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Дуга 34"/>
          <p:cNvSpPr/>
          <p:nvPr/>
        </p:nvSpPr>
        <p:spPr>
          <a:xfrm rot="10800000">
            <a:off x="2404873" y="-310473"/>
            <a:ext cx="6764483" cy="5813519"/>
          </a:xfrm>
          <a:prstGeom prst="arc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35"/>
          <p:cNvSpPr/>
          <p:nvPr/>
        </p:nvSpPr>
        <p:spPr>
          <a:xfrm>
            <a:off x="2365448" y="2773353"/>
            <a:ext cx="90534" cy="99588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36"/>
          <p:cNvSpPr/>
          <p:nvPr/>
        </p:nvSpPr>
        <p:spPr>
          <a:xfrm>
            <a:off x="4090338" y="5504087"/>
            <a:ext cx="90534" cy="99588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Овал 37"/>
          <p:cNvSpPr/>
          <p:nvPr/>
        </p:nvSpPr>
        <p:spPr>
          <a:xfrm>
            <a:off x="3113921" y="4382090"/>
            <a:ext cx="90534" cy="99588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Овал 38"/>
          <p:cNvSpPr/>
          <p:nvPr/>
        </p:nvSpPr>
        <p:spPr>
          <a:xfrm>
            <a:off x="3000440" y="4335084"/>
            <a:ext cx="90534" cy="99588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Овал 39"/>
          <p:cNvSpPr/>
          <p:nvPr/>
        </p:nvSpPr>
        <p:spPr>
          <a:xfrm rot="2520550">
            <a:off x="1720353" y="4355016"/>
            <a:ext cx="3809081" cy="1164605"/>
          </a:xfrm>
          <a:prstGeom prst="ellipse">
            <a:avLst/>
          </a:prstGeom>
          <a:solidFill>
            <a:schemeClr val="accent2">
              <a:lumMod val="75000"/>
              <a:alpha val="9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bg1">
                    <a:lumMod val="50000"/>
                  </a:schemeClr>
                </a:solidFill>
              </a:ln>
              <a:noFill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084001" y="2392715"/>
            <a:ext cx="1794452" cy="2308324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1600" dirty="0" smtClean="0"/>
              <a:t>Улучшить ситуацию можно путем добавления априорных данных о траектории движения объекта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307258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5"/>
          <p:cNvSpPr txBox="1"/>
          <p:nvPr/>
        </p:nvSpPr>
        <p:spPr>
          <a:xfrm>
            <a:off x="719666" y="275095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ru-RU" sz="3300" i="0" u="none" strike="noStrike" cap="none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Измерение дальности до объекта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46938" y="109815"/>
            <a:ext cx="85507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Пример плохо обусловленной задачи – линии положения </a:t>
            </a:r>
          </a:p>
          <a:p>
            <a:pPr algn="ctr"/>
            <a:r>
              <a:rPr lang="ru-RU" sz="2400" dirty="0" smtClean="0"/>
              <a:t>пересекаются под очень острыми углами</a:t>
            </a:r>
            <a:endParaRPr lang="ru-RU" sz="2400" dirty="0"/>
          </a:p>
        </p:txBody>
      </p:sp>
      <p:pic>
        <p:nvPicPr>
          <p:cNvPr id="24" name="Рисунок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4532" y="998906"/>
            <a:ext cx="7364628" cy="5880115"/>
          </a:xfrm>
          <a:prstGeom prst="rect">
            <a:avLst/>
          </a:prstGeom>
        </p:spPr>
      </p:pic>
      <p:pic>
        <p:nvPicPr>
          <p:cNvPr id="25" name="Рисунок 24"/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3575647" y="4707410"/>
            <a:ext cx="339254" cy="885009"/>
          </a:xfrm>
          <a:prstGeom prst="rect">
            <a:avLst/>
          </a:prstGeom>
        </p:spPr>
      </p:pic>
      <p:sp>
        <p:nvSpPr>
          <p:cNvPr id="26" name="Равнобедренный треугольник 25"/>
          <p:cNvSpPr/>
          <p:nvPr/>
        </p:nvSpPr>
        <p:spPr>
          <a:xfrm>
            <a:off x="6679156" y="1241059"/>
            <a:ext cx="271855" cy="2214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Равнобедренный треугольник 26"/>
          <p:cNvSpPr/>
          <p:nvPr/>
        </p:nvSpPr>
        <p:spPr>
          <a:xfrm>
            <a:off x="6684869" y="2117700"/>
            <a:ext cx="271855" cy="221440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8" name="Равнобедренный треугольник 27"/>
          <p:cNvSpPr/>
          <p:nvPr/>
        </p:nvSpPr>
        <p:spPr>
          <a:xfrm>
            <a:off x="6674290" y="1659157"/>
            <a:ext cx="271855" cy="221440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Дуга 28"/>
          <p:cNvSpPr/>
          <p:nvPr/>
        </p:nvSpPr>
        <p:spPr>
          <a:xfrm rot="11405979">
            <a:off x="2862196" y="496412"/>
            <a:ext cx="6764483" cy="5813519"/>
          </a:xfrm>
          <a:prstGeom prst="arc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0" name="TextBox 29"/>
          <p:cNvSpPr txBox="1"/>
          <p:nvPr/>
        </p:nvSpPr>
        <p:spPr>
          <a:xfrm>
            <a:off x="5883272" y="977885"/>
            <a:ext cx="1802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1">
                    <a:lumMod val="50000"/>
                  </a:schemeClr>
                </a:solidFill>
              </a:rPr>
              <a:t>Дальномерная точка 1</a:t>
            </a:r>
            <a:endParaRPr lang="ru-RU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91035" y="1810061"/>
            <a:ext cx="1802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FF0000"/>
                </a:solidFill>
              </a:rPr>
              <a:t>Дальномерная точка 3</a:t>
            </a:r>
            <a:endParaRPr lang="ru-RU" sz="1200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22308" y="1391138"/>
            <a:ext cx="18020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rgbClr val="00B050"/>
                </a:solidFill>
              </a:rPr>
              <a:t>Дальномерная точка 2</a:t>
            </a:r>
            <a:endParaRPr lang="ru-RU" sz="1200" dirty="0">
              <a:solidFill>
                <a:srgbClr val="00B05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961835" y="5681792"/>
            <a:ext cx="7120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 smtClean="0">
                <a:solidFill>
                  <a:schemeClr val="accent2">
                    <a:lumMod val="50000"/>
                  </a:schemeClr>
                </a:solidFill>
              </a:rPr>
              <a:t>Объект</a:t>
            </a:r>
            <a:endParaRPr lang="ru-RU" sz="12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4" name="Дуга 33"/>
          <p:cNvSpPr/>
          <p:nvPr/>
        </p:nvSpPr>
        <p:spPr>
          <a:xfrm rot="11137637">
            <a:off x="2404872" y="165357"/>
            <a:ext cx="6764483" cy="5813519"/>
          </a:xfrm>
          <a:prstGeom prst="arc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Дуга 34"/>
          <p:cNvSpPr/>
          <p:nvPr/>
        </p:nvSpPr>
        <p:spPr>
          <a:xfrm rot="10800000">
            <a:off x="2404873" y="-310473"/>
            <a:ext cx="6764483" cy="5813519"/>
          </a:xfrm>
          <a:prstGeom prst="arc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Овал 35"/>
          <p:cNvSpPr/>
          <p:nvPr/>
        </p:nvSpPr>
        <p:spPr>
          <a:xfrm>
            <a:off x="2365448" y="2773353"/>
            <a:ext cx="90534" cy="99588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Овал 36"/>
          <p:cNvSpPr/>
          <p:nvPr/>
        </p:nvSpPr>
        <p:spPr>
          <a:xfrm>
            <a:off x="4090338" y="5504087"/>
            <a:ext cx="90534" cy="99588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Овал 37"/>
          <p:cNvSpPr/>
          <p:nvPr/>
        </p:nvSpPr>
        <p:spPr>
          <a:xfrm>
            <a:off x="3113921" y="4382090"/>
            <a:ext cx="90534" cy="99588"/>
          </a:xfrm>
          <a:prstGeom prst="ellipse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Овал 38"/>
          <p:cNvSpPr/>
          <p:nvPr/>
        </p:nvSpPr>
        <p:spPr>
          <a:xfrm>
            <a:off x="3000440" y="4335084"/>
            <a:ext cx="90534" cy="99588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Овал 39"/>
          <p:cNvSpPr/>
          <p:nvPr/>
        </p:nvSpPr>
        <p:spPr>
          <a:xfrm rot="2520550">
            <a:off x="1720353" y="4355016"/>
            <a:ext cx="3809081" cy="1164605"/>
          </a:xfrm>
          <a:prstGeom prst="ellipse">
            <a:avLst/>
          </a:prstGeom>
          <a:solidFill>
            <a:schemeClr val="accent2">
              <a:lumMod val="75000"/>
              <a:alpha val="9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n>
                <a:solidFill>
                  <a:schemeClr val="bg1">
                    <a:lumMod val="50000"/>
                  </a:schemeClr>
                </a:solidFill>
              </a:ln>
              <a:noFill/>
            </a:endParaRPr>
          </a:p>
        </p:txBody>
      </p:sp>
      <p:graphicFrame>
        <p:nvGraphicFramePr>
          <p:cNvPr id="22" name="Объект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6926860"/>
              </p:ext>
            </p:extLst>
          </p:nvPr>
        </p:nvGraphicFramePr>
        <p:xfrm>
          <a:off x="10084001" y="1130419"/>
          <a:ext cx="1655828" cy="1075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80" name="Equation" r:id="rId6" imgW="1231560" imgH="799920" progId="Equation.DSMT4">
                  <p:embed/>
                </p:oleObj>
              </mc:Choice>
              <mc:Fallback>
                <p:oleObj name="Equation" r:id="rId6" imgW="1231560" imgH="799920" progId="Equation.DSMT4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084001" y="1130419"/>
                        <a:ext cx="1655828" cy="10754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5787113" y="6110123"/>
                <a:ext cx="228011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ru-RU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87113" y="6110123"/>
                <a:ext cx="228011" cy="215444"/>
              </a:xfrm>
              <a:prstGeom prst="rect">
                <a:avLst/>
              </a:prstGeom>
              <a:blipFill>
                <a:blip r:embed="rId8"/>
                <a:stretch>
                  <a:fillRect l="-15789" b="-2500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/>
              <p:cNvSpPr txBox="1"/>
              <p:nvPr/>
            </p:nvSpPr>
            <p:spPr>
              <a:xfrm>
                <a:off x="5517836" y="5851069"/>
                <a:ext cx="228011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ru-RU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44" name="TextBox 4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7836" y="5851069"/>
                <a:ext cx="228011" cy="215444"/>
              </a:xfrm>
              <a:prstGeom prst="rect">
                <a:avLst/>
              </a:prstGeom>
              <a:blipFill>
                <a:blip r:embed="rId9"/>
                <a:stretch>
                  <a:fillRect l="-15789" b="-257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/>
              <p:cNvSpPr txBox="1"/>
              <p:nvPr/>
            </p:nvSpPr>
            <p:spPr>
              <a:xfrm>
                <a:off x="5590087" y="5241343"/>
                <a:ext cx="223843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ru-RU" dirty="0">
                  <a:solidFill>
                    <a:srgbClr val="0070C0"/>
                  </a:solidFill>
                </a:endParaRPr>
              </a:p>
            </p:txBody>
          </p:sp>
        </mc:Choice>
        <mc:Fallback xmlns="">
          <p:sp>
            <p:nvSpPr>
              <p:cNvPr id="45" name="Text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0087" y="5241343"/>
                <a:ext cx="223843" cy="215444"/>
              </a:xfrm>
              <a:prstGeom prst="rect">
                <a:avLst/>
              </a:prstGeom>
              <a:blipFill>
                <a:blip r:embed="rId10"/>
                <a:stretch>
                  <a:fillRect l="-16216" b="-257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7459697"/>
              </p:ext>
            </p:extLst>
          </p:nvPr>
        </p:nvGraphicFramePr>
        <p:xfrm>
          <a:off x="10199148" y="2371481"/>
          <a:ext cx="1284723" cy="10987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81" name="Equation" r:id="rId11" imgW="965160" imgH="825480" progId="Equation.DSMT4">
                  <p:embed/>
                </p:oleObj>
              </mc:Choice>
              <mc:Fallback>
                <p:oleObj name="Equation" r:id="rId11" imgW="965160" imgH="825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199148" y="2371481"/>
                        <a:ext cx="1284723" cy="10987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" name="Объект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910523"/>
              </p:ext>
            </p:extLst>
          </p:nvPr>
        </p:nvGraphicFramePr>
        <p:xfrm>
          <a:off x="10033650" y="3635884"/>
          <a:ext cx="1896730" cy="5419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82" name="Equation" r:id="rId13" imgW="1244520" imgH="355320" progId="Equation.DSMT4">
                  <p:embed/>
                </p:oleObj>
              </mc:Choice>
              <mc:Fallback>
                <p:oleObj name="Equation" r:id="rId13" imgW="1244520" imgH="355320" progId="Equation.DSMT4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0033650" y="3635884"/>
                        <a:ext cx="1896730" cy="5419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8416111"/>
              </p:ext>
            </p:extLst>
          </p:nvPr>
        </p:nvGraphicFramePr>
        <p:xfrm>
          <a:off x="10627729" y="4991716"/>
          <a:ext cx="524032" cy="2873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83" name="Equation" r:id="rId15" imgW="393480" imgH="215640" progId="Equation.DSMT4">
                  <p:embed/>
                </p:oleObj>
              </mc:Choice>
              <mc:Fallback>
                <p:oleObj name="Equation" r:id="rId15" imgW="393480" imgH="215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627729" y="4991716"/>
                        <a:ext cx="524032" cy="2873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609160" y="5241343"/>
            <a:ext cx="26103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Имеет плохую обусловленность </a:t>
            </a:r>
          </a:p>
          <a:p>
            <a:pPr algn="ctr"/>
            <a:r>
              <a:rPr lang="ru-RU" dirty="0" smtClean="0"/>
              <a:t>и дает численно неустойчивое обращение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33152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5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6859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59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Слайд с заданием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8" name="Google Shape;528;p59"/>
          <p:cNvSpPr txBox="1"/>
          <p:nvPr/>
        </p:nvSpPr>
        <p:spPr>
          <a:xfrm>
            <a:off x="2348893" y="3450321"/>
            <a:ext cx="79744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9" name="Google Shape;529;p59"/>
          <p:cNvSpPr txBox="1"/>
          <p:nvPr/>
        </p:nvSpPr>
        <p:spPr>
          <a:xfrm>
            <a:off x="2943109" y="3406961"/>
            <a:ext cx="6895316" cy="92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«Пощупать» МНК</a:t>
            </a:r>
            <a:endParaRPr sz="2400" b="1" i="0" u="none" strike="noStrike" cap="none" dirty="0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0" name="Google Shape;530;p59"/>
          <p:cNvSpPr txBox="1"/>
          <p:nvPr/>
        </p:nvSpPr>
        <p:spPr>
          <a:xfrm>
            <a:off x="2347304" y="2529411"/>
            <a:ext cx="79744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1" name="Google Shape;531;p59"/>
          <p:cNvSpPr txBox="1"/>
          <p:nvPr/>
        </p:nvSpPr>
        <p:spPr>
          <a:xfrm>
            <a:off x="2995084" y="3696103"/>
            <a:ext cx="67476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3" name="Google Shape;533;p59"/>
          <p:cNvSpPr txBox="1"/>
          <p:nvPr/>
        </p:nvSpPr>
        <p:spPr>
          <a:xfrm>
            <a:off x="2394055" y="4352715"/>
            <a:ext cx="79744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4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4" name="Google Shape;534;p59"/>
          <p:cNvSpPr/>
          <p:nvPr/>
        </p:nvSpPr>
        <p:spPr>
          <a:xfrm>
            <a:off x="4134562" y="5700960"/>
            <a:ext cx="2388026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Тайминг</a:t>
            </a:r>
            <a:r>
              <a:rPr lang="en-US" sz="1800" b="0" i="0" u="none" strike="noStrike" cap="none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: 30 </a:t>
            </a:r>
            <a:r>
              <a:rPr lang="ru-RU" sz="1800" b="0" i="0" u="none" strike="noStrike" cap="none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минут</a:t>
            </a:r>
            <a:endParaRPr sz="18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5" name="Google Shape;535;p59"/>
          <p:cNvSpPr txBox="1"/>
          <p:nvPr/>
        </p:nvSpPr>
        <p:spPr>
          <a:xfrm>
            <a:off x="1831412" y="1374599"/>
            <a:ext cx="7657756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i="0" u="none" strike="noStrike" cap="none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36" name="Google Shape;536;p59" descr="Изображение выглядит как объект, часы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89090" y="5730456"/>
            <a:ext cx="597600" cy="59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529;p59"/>
          <p:cNvSpPr txBox="1"/>
          <p:nvPr/>
        </p:nvSpPr>
        <p:spPr>
          <a:xfrm>
            <a:off x="2930931" y="4319502"/>
            <a:ext cx="7109746" cy="92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i="0" u="none" strike="noStrike" cap="none" dirty="0" smtClean="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Посмотреть зависимость от шага сходимости</a:t>
            </a:r>
            <a:endParaRPr sz="2400" b="1" i="0" u="none" strike="noStrike" cap="none" dirty="0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" name="Google Shape;529;p59"/>
          <p:cNvSpPr txBox="1"/>
          <p:nvPr/>
        </p:nvSpPr>
        <p:spPr>
          <a:xfrm>
            <a:off x="2930931" y="2479126"/>
            <a:ext cx="6895316" cy="92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 smtClean="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Определить местоположение объекта</a:t>
            </a:r>
            <a:endParaRPr sz="2400" b="1" i="0" u="none" strike="noStrike" cap="none" dirty="0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7" name="Google Shape;589;p6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040677" y="4905152"/>
            <a:ext cx="1438275" cy="14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5" name="Google Shape;605;p6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64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Р</a:t>
            </a: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ефлексия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7" name="Google Shape;607;p64"/>
          <p:cNvSpPr txBox="1"/>
          <p:nvPr/>
        </p:nvSpPr>
        <p:spPr>
          <a:xfrm>
            <a:off x="3055841" y="4136612"/>
            <a:ext cx="79744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?</a:t>
            </a:r>
            <a:endParaRPr sz="8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08" name="Google Shape;608;p64"/>
          <p:cNvSpPr txBox="1"/>
          <p:nvPr/>
        </p:nvSpPr>
        <p:spPr>
          <a:xfrm>
            <a:off x="4004990" y="2493818"/>
            <a:ext cx="6505690" cy="638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какими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основными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мыслями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инсайтами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уходите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с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вебинара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9" name="Google Shape;609;p64"/>
          <p:cNvSpPr txBox="1"/>
          <p:nvPr/>
        </p:nvSpPr>
        <p:spPr>
          <a:xfrm>
            <a:off x="4004990" y="4310743"/>
            <a:ext cx="6747623" cy="656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Достигли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ли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вы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цели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вебинара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r>
              <a:rPr lang="en-US" sz="1000" dirty="0">
                <a:solidFill>
                  <a:srgbClr val="151B2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0" name="Google Shape;610;p64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97362" y="2175950"/>
            <a:ext cx="9144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4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6"/>
          <p:cNvSpPr txBox="1">
            <a:spLocks noGrp="1"/>
          </p:cNvSpPr>
          <p:nvPr>
            <p:ph type="body" idx="4294967295"/>
          </p:nvPr>
        </p:nvSpPr>
        <p:spPr>
          <a:xfrm>
            <a:off x="3797300" y="1782763"/>
            <a:ext cx="8394700" cy="3032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Активно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участвуем</a:t>
            </a:r>
            <a:endParaRPr sz="2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Задаем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вопрос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чат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или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голосом</a:t>
            </a:r>
            <a:endParaRPr sz="2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Off-topic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обсуждаем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в Slack #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канал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группы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или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#general</a:t>
            </a:r>
            <a:endParaRPr sz="2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Вопросы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вижу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чате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могу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ответить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не</a:t>
            </a: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200" dirty="0" err="1">
                <a:latin typeface="Roboto"/>
                <a:ea typeface="Roboto"/>
                <a:cs typeface="Roboto"/>
                <a:sym typeface="Roboto"/>
              </a:rPr>
              <a:t>сразу</a:t>
            </a:r>
            <a:endParaRPr sz="2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6" name="Google Shape;366;p4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5065" y="1680153"/>
            <a:ext cx="801117" cy="79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4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05065" y="2811621"/>
            <a:ext cx="799200" cy="79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4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5065" y="3989207"/>
            <a:ext cx="799200" cy="79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46" descr="Изображение выглядит как объект, часы&#10;&#10;Автоматически созданное описание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5537" y="5115229"/>
            <a:ext cx="799200" cy="79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4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3600" b="1" i="0" u="none" strike="noStrike" cap="none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приветствуется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" name="Google Shape;631;p6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2" name="Google Shape;632;p6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Следующий вебинар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3" name="Google Shape;633;p66"/>
          <p:cNvSpPr txBox="1"/>
          <p:nvPr/>
        </p:nvSpPr>
        <p:spPr>
          <a:xfrm>
            <a:off x="2848521" y="2805390"/>
            <a:ext cx="6514920" cy="458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rPr>
              <a:t>07 августа</a:t>
            </a:r>
            <a:endParaRPr sz="2400" b="0" i="0" u="none" strike="noStrike" cap="none" dirty="0">
              <a:solidFill>
                <a:schemeClr val="dk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34" name="Google Shape;634;p66"/>
          <p:cNvSpPr txBox="1"/>
          <p:nvPr/>
        </p:nvSpPr>
        <p:spPr>
          <a:xfrm>
            <a:off x="2849322" y="3625643"/>
            <a:ext cx="6747623" cy="597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0" u="none" strike="noStrike" cap="none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Ссылка</a:t>
            </a:r>
            <a:r>
              <a:rPr lang="en-US" sz="240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i="0" u="none" strike="noStrike" cap="none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на</a:t>
            </a:r>
            <a:r>
              <a:rPr lang="en-US" sz="240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i="0" u="none" strike="noStrike" cap="none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вебинар</a:t>
            </a:r>
            <a:r>
              <a:rPr lang="en-US" sz="240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i="0" u="none" strike="noStrike" cap="none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будет</a:t>
            </a:r>
            <a:r>
              <a:rPr lang="en-US" sz="240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в ЛК </a:t>
            </a:r>
            <a:r>
              <a:rPr lang="en-US" sz="2400" i="0" u="none" strike="noStrike" cap="none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за</a:t>
            </a:r>
            <a:r>
              <a:rPr lang="en-US" sz="2400" i="0" u="none" strike="noStrike" cap="none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15 </a:t>
            </a:r>
            <a:r>
              <a:rPr lang="en-US" sz="2400" i="0" u="none" strike="noStrike" cap="none" dirty="0" err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минут</a:t>
            </a:r>
            <a:endParaRPr sz="2400" i="0" u="none" strike="noStrike" cap="none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5" name="Google Shape;635;p66"/>
          <p:cNvSpPr/>
          <p:nvPr/>
        </p:nvSpPr>
        <p:spPr>
          <a:xfrm>
            <a:off x="1831412" y="1832500"/>
            <a:ext cx="7312588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3000" b="1" i="0" u="none" strike="noStrike" cap="none" dirty="0" err="1">
                <a:solidFill>
                  <a:srgbClr val="40CDD0"/>
                </a:solidFill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000" b="1" i="0" u="none" strike="noStrike" cap="none" dirty="0" smtClean="0">
                <a:solidFill>
                  <a:srgbClr val="40CDD0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000" b="1" i="0" u="none" strike="noStrike" cap="none" dirty="0" smtClean="0">
                <a:solidFill>
                  <a:srgbClr val="40CDD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/>
                <a:ea typeface="Roboto"/>
                <a:cs typeface="Roboto"/>
              </a:rPr>
              <a:t>«</a:t>
            </a:r>
            <a:r>
              <a:rPr lang="ru-RU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Случайные события. Вероятность</a:t>
            </a:r>
            <a:r>
              <a:rPr lang="ru-RU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oboto"/>
                <a:ea typeface="Roboto"/>
                <a:cs typeface="Roboto"/>
              </a:rPr>
              <a:t>»</a:t>
            </a:r>
            <a:endParaRPr sz="2400" dirty="0">
              <a:solidFill>
                <a:schemeClr val="tx1">
                  <a:lumMod val="65000"/>
                  <a:lumOff val="3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6" name="Google Shape;636;p66"/>
          <p:cNvSpPr/>
          <p:nvPr/>
        </p:nvSpPr>
        <p:spPr>
          <a:xfrm>
            <a:off x="6621212" y="4658271"/>
            <a:ext cx="244549" cy="323737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7" name="Google Shape;637;p66"/>
          <p:cNvSpPr/>
          <p:nvPr/>
        </p:nvSpPr>
        <p:spPr>
          <a:xfrm rot="10800000" flipH="1">
            <a:off x="6621212" y="4982006"/>
            <a:ext cx="187271" cy="136564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8" name="Google Shape;638;p66"/>
          <p:cNvSpPr/>
          <p:nvPr/>
        </p:nvSpPr>
        <p:spPr>
          <a:xfrm rot="10800000">
            <a:off x="6678490" y="4982006"/>
            <a:ext cx="187271" cy="136564"/>
          </a:xfrm>
          <a:prstGeom prst="rtTriangle">
            <a:avLst/>
          </a:prstGeom>
          <a:solidFill>
            <a:srgbClr val="C00000"/>
          </a:solidFill>
          <a:ln>
            <a:noFill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9" name="Google Shape;639;p66"/>
          <p:cNvSpPr/>
          <p:nvPr/>
        </p:nvSpPr>
        <p:spPr>
          <a:xfrm>
            <a:off x="6951203" y="4557507"/>
            <a:ext cx="3554554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Обязательный материал обозначен красной лентой</a:t>
            </a:r>
            <a:endParaRPr sz="240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0" name="Google Shape;640;p66"/>
          <p:cNvSpPr/>
          <p:nvPr/>
        </p:nvSpPr>
        <p:spPr>
          <a:xfrm>
            <a:off x="2795324" y="4585224"/>
            <a:ext cx="3413051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0" u="none" strike="noStrike" cap="none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Материалы</a:t>
            </a:r>
            <a:r>
              <a:rPr lang="en-US" sz="240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к </a:t>
            </a:r>
            <a:r>
              <a:rPr lang="en-US" sz="2400" i="0" u="none" strike="noStrike" cap="none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занятию</a:t>
            </a:r>
            <a:r>
              <a:rPr lang="en-US" sz="240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в ЛК — </a:t>
            </a:r>
            <a:r>
              <a:rPr lang="en-US" sz="2400" i="0" u="none" strike="noStrike" cap="none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можно</a:t>
            </a:r>
            <a:r>
              <a:rPr lang="en-US" sz="240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i="0" u="none" strike="noStrike" cap="none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изучать</a:t>
            </a:r>
            <a:endParaRPr sz="1800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41" name="Google Shape;641;p6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21201" y="2597038"/>
            <a:ext cx="748800" cy="7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6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15276" y="3574365"/>
            <a:ext cx="750596" cy="7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p6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940819" y="4633047"/>
            <a:ext cx="795600" cy="7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9" name="Google Shape;649;p6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67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r>
              <a:rPr lang="en-US" sz="33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Список</a:t>
            </a:r>
            <a:r>
              <a:rPr lang="en-US" sz="33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3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материалов</a:t>
            </a:r>
            <a:r>
              <a:rPr lang="en-US" sz="33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3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для</a:t>
            </a:r>
            <a:r>
              <a:rPr lang="en-US" sz="33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300" b="1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изучения</a:t>
            </a:r>
            <a:endParaRPr sz="330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1" name="Google Shape;651;p67"/>
          <p:cNvSpPr txBox="1"/>
          <p:nvPr/>
        </p:nvSpPr>
        <p:spPr>
          <a:xfrm>
            <a:off x="719667" y="1727200"/>
            <a:ext cx="10752667" cy="4797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90000"/>
              </a:lnSpc>
              <a:buClr>
                <a:srgbClr val="40CDD0"/>
              </a:buClr>
              <a:buSzPts val="2000"/>
              <a:buFont typeface="Roboto"/>
              <a:buChar char="▪"/>
            </a:pPr>
            <a:endParaRPr dirty="0" smtClean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Google Shape;591;p6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118177" y="4957831"/>
            <a:ext cx="1441726" cy="144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Прямоугольник 1"/>
          <p:cNvSpPr/>
          <p:nvPr/>
        </p:nvSpPr>
        <p:spPr>
          <a:xfrm>
            <a:off x="719666" y="1727200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5"/>
              </a:rPr>
              <a:t>https://machinelearningmastery.com/solve-linear-regression-using-linear-algebra/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719666" y="2368185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6"/>
              </a:rPr>
              <a:t>https://towardsdatascience.com/ridge-regression-and-multicollinearity-d8a3e06efce8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719666" y="3128395"/>
            <a:ext cx="41729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7"/>
              </a:rPr>
              <a:t>https://www.youtube.com/watch?v=PFDu9oVAE-g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719666" y="3707278"/>
            <a:ext cx="40911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8"/>
              </a:rPr>
              <a:t>https://www.youtube.com/watch?v=Ip3X9LOh2dk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8" name="Google Shape;658;p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68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68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68"/>
          <p:cNvSpPr/>
          <p:nvPr/>
        </p:nvSpPr>
        <p:spPr>
          <a:xfrm>
            <a:off x="54557" y="2603123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Заполните, пожалуйста,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опрос о занятии по ссылке в чате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7" name="Google Shape;667;p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68" name="Google Shape;668;p69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69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p69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Приходите на следующие вебинары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2" name="Google Shape;672;p69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Легкоступ Виктор Валерьевич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4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49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</a:t>
            </a:r>
            <a:r>
              <a:rPr lang="en-US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вебинара</a:t>
            </a:r>
            <a:r>
              <a:rPr lang="en-US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6" name="Google Shape;416;p49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Повторить основные матричные операции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7" name="Google Shape;417;p49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18" name="Google Shape;418;p49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19" name="Google Shape;419;p49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Повторить МНК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49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21" name="Google Shape;421;p49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22" name="Google Shape;422;p49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Попрактиковаться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3" name="Google Shape;423;p49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24" name="Google Shape;424;p49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5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50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Смысл </a:t>
            </a:r>
            <a:r>
              <a:rPr lang="en-US" sz="45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|</a:t>
            </a:r>
            <a:r>
              <a:rPr lang="en-US" sz="54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2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Зачем вам это уметь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2" name="Google Shape;432;p50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Матричные операции – это базовый инструмент любого исследователя данных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3" name="Google Shape;433;p50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34" name="Google Shape;434;p50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35" name="Google Shape;435;p50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Метод наименьших квадратов важен как сам по себе, позволяя 	находить регрессию, оценку параметров, так и включает в себя различные аспекты линейной алгебры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6" name="Google Shape;436;p50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37" name="Google Shape;437;p50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38" name="Google Shape;438;p50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	Важно не только понимать теорию, но и уметь применять ее на практике. Попрактикуемся в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Python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" name="Google Shape;439;p50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40" name="Google Shape;440;p50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Google Shape;446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5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5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51"/>
          <p:cNvSpPr txBox="1">
            <a:spLocks noGrp="1"/>
          </p:cNvSpPr>
          <p:nvPr>
            <p:ph type="title" idx="4294967295"/>
          </p:nvPr>
        </p:nvSpPr>
        <p:spPr>
          <a:xfrm>
            <a:off x="-1" y="2643187"/>
            <a:ext cx="12192000" cy="1216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venir"/>
              <a:buNone/>
            </a:pPr>
            <a:r>
              <a:rPr lang="ru-RU" sz="6000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 а ч а л о</a:t>
            </a:r>
            <a:endParaRPr sz="60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1869</TotalTime>
  <Words>1083</Words>
  <Application>Microsoft Office PowerPoint</Application>
  <PresentationFormat>Широкоэкранный</PresentationFormat>
  <Paragraphs>478</Paragraphs>
  <Slides>63</Slides>
  <Notes>63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63</vt:i4>
      </vt:variant>
    </vt:vector>
  </HeadingPairs>
  <TitlesOfParts>
    <vt:vector size="72" baseType="lpstr">
      <vt:lpstr>Avenir</vt:lpstr>
      <vt:lpstr>Roboto</vt:lpstr>
      <vt:lpstr>Cambria Math</vt:lpstr>
      <vt:lpstr>Noto Sans Symbols</vt:lpstr>
      <vt:lpstr>Calibri</vt:lpstr>
      <vt:lpstr>Arial</vt:lpstr>
      <vt:lpstr>Times New Roman</vt:lpstr>
      <vt:lpstr>Специальное оформление</vt:lpstr>
      <vt:lpstr>Equation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Н а ч а л о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Виктор</dc:creator>
  <cp:lastModifiedBy>Вика</cp:lastModifiedBy>
  <cp:revision>95</cp:revision>
  <dcterms:modified xsi:type="dcterms:W3CDTF">2020-07-31T16:59:40Z</dcterms:modified>
</cp:coreProperties>
</file>